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Prompt Medium" panose="00000600000000000000" pitchFamily="2" charset="-34"/>
      <p:regular r:id="rId14"/>
      <p:italic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586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56477" y="262053"/>
            <a:ext cx="4984596" cy="7476894"/>
          </a:xfrm>
          <a:prstGeom prst="rect">
            <a:avLst/>
          </a:prstGeom>
        </p:spPr>
      </p:pic>
      <p:sp>
        <p:nvSpPr>
          <p:cNvPr id="3" name="Text 0"/>
          <p:cNvSpPr/>
          <p:nvPr/>
        </p:nvSpPr>
        <p:spPr>
          <a:xfrm>
            <a:off x="6238925" y="1041082"/>
            <a:ext cx="7415927" cy="2057400"/>
          </a:xfrm>
          <a:prstGeom prst="rect">
            <a:avLst/>
          </a:prstGeom>
          <a:noFill/>
          <a:ln/>
        </p:spPr>
        <p:txBody>
          <a:bodyPr wrap="square" lIns="0" tIns="0" rIns="0" bIns="0" rtlCol="0" anchor="t"/>
          <a:lstStyle/>
          <a:p>
            <a:pPr marL="0" indent="0" algn="l">
              <a:lnSpc>
                <a:spcPts val="5400"/>
              </a:lnSpc>
              <a:buNone/>
            </a:pPr>
            <a:r>
              <a:rPr lang="en-US" sz="4300" dirty="0">
                <a:latin typeface="Times New Roman" panose="02020603050405020304" pitchFamily="18" charset="0"/>
                <a:ea typeface="Prompt Medium" pitchFamily="34" charset="-122"/>
                <a:cs typeface="Times New Roman" panose="02020603050405020304" pitchFamily="18" charset="0"/>
              </a:rPr>
              <a:t>Deep Learning-Based Facial Landmark Detection Using Modified ResNet-18</a:t>
            </a:r>
            <a:endParaRPr lang="en-US" sz="4300" dirty="0">
              <a:latin typeface="Times New Roman" panose="02020603050405020304" pitchFamily="18" charset="0"/>
              <a:cs typeface="Times New Roman" panose="02020603050405020304" pitchFamily="18" charset="0"/>
            </a:endParaRPr>
          </a:p>
        </p:txBody>
      </p:sp>
      <p:sp>
        <p:nvSpPr>
          <p:cNvPr id="4" name="Text 1"/>
          <p:cNvSpPr/>
          <p:nvPr/>
        </p:nvSpPr>
        <p:spPr>
          <a:xfrm>
            <a:off x="6238925" y="3098482"/>
            <a:ext cx="7415927" cy="395049"/>
          </a:xfrm>
          <a:prstGeom prst="rect">
            <a:avLst/>
          </a:prstGeom>
          <a:noFill/>
          <a:ln/>
        </p:spPr>
        <p:txBody>
          <a:bodyPr wrap="none" lIns="0" tIns="0" rIns="0" bIns="0" rtlCol="0" anchor="t"/>
          <a:lstStyle/>
          <a:p>
            <a:pPr marL="0" indent="0" algn="l">
              <a:lnSpc>
                <a:spcPts val="3100"/>
              </a:lnSpc>
              <a:buNone/>
            </a:pPr>
            <a:r>
              <a:rPr lang="en-US" sz="1900" dirty="0">
                <a:latin typeface="Times New Roman" panose="02020603050405020304" pitchFamily="18" charset="0"/>
                <a:ea typeface="Mukta Light" pitchFamily="34" charset="-122"/>
                <a:cs typeface="Times New Roman" panose="02020603050405020304" pitchFamily="18" charset="0"/>
              </a:rPr>
              <a:t>A computer vision approach for robust 68-point facial keypoint detection</a:t>
            </a:r>
            <a:endParaRPr lang="en-US" sz="19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6C4120B-9479-F988-9B8D-A73094A76E87}"/>
              </a:ext>
            </a:extLst>
          </p:cNvPr>
          <p:cNvSpPr txBox="1"/>
          <p:nvPr/>
        </p:nvSpPr>
        <p:spPr>
          <a:xfrm>
            <a:off x="6238925" y="4217199"/>
            <a:ext cx="3064365" cy="2308324"/>
          </a:xfrm>
          <a:prstGeom prst="rect">
            <a:avLst/>
          </a:prstGeom>
          <a:noFill/>
        </p:spPr>
        <p:txBody>
          <a:bodyPr wrap="none" rtlCol="0">
            <a:spAutoFit/>
          </a:bodyPr>
          <a:lstStyle/>
          <a:p>
            <a:r>
              <a:rPr lang="en-US" dirty="0"/>
              <a:t>Team Members:</a:t>
            </a:r>
          </a:p>
          <a:p>
            <a:r>
              <a:rPr lang="en-US" dirty="0"/>
              <a:t>Vaishnavi Verma(22P31A05B8)</a:t>
            </a:r>
          </a:p>
          <a:p>
            <a:r>
              <a:rPr lang="en-US" dirty="0"/>
              <a:t>Anushka Rajput(22P31A0578)</a:t>
            </a:r>
          </a:p>
          <a:p>
            <a:r>
              <a:rPr lang="en-US" dirty="0"/>
              <a:t>Pallab Mondal(22P31A05B5)</a:t>
            </a:r>
          </a:p>
          <a:p>
            <a:r>
              <a:rPr lang="en-US" dirty="0"/>
              <a:t>Challa Bhargav(22P31A0584)</a:t>
            </a:r>
          </a:p>
          <a:p>
            <a:endParaRPr lang="en-US" dirty="0"/>
          </a:p>
          <a:p>
            <a:endParaRPr lang="en-US" dirty="0"/>
          </a:p>
          <a:p>
            <a:endParaRPr lang="en-IN" dirty="0"/>
          </a:p>
        </p:txBody>
      </p:sp>
      <p:sp>
        <p:nvSpPr>
          <p:cNvPr id="6" name="TextBox 5">
            <a:extLst>
              <a:ext uri="{FF2B5EF4-FFF2-40B4-BE49-F238E27FC236}">
                <a16:creationId xmlns:a16="http://schemas.microsoft.com/office/drawing/2014/main" id="{AEEAEAF6-9323-62BB-6D43-B419428F6A0A}"/>
              </a:ext>
            </a:extLst>
          </p:cNvPr>
          <p:cNvSpPr txBox="1"/>
          <p:nvPr/>
        </p:nvSpPr>
        <p:spPr>
          <a:xfrm>
            <a:off x="11309011" y="4206048"/>
            <a:ext cx="1639423" cy="923330"/>
          </a:xfrm>
          <a:prstGeom prst="rect">
            <a:avLst/>
          </a:prstGeom>
          <a:noFill/>
        </p:spPr>
        <p:txBody>
          <a:bodyPr wrap="none" rtlCol="0">
            <a:spAutoFit/>
          </a:bodyPr>
          <a:lstStyle/>
          <a:p>
            <a:r>
              <a:rPr lang="en-US" dirty="0"/>
              <a:t>Project Guide:</a:t>
            </a:r>
          </a:p>
          <a:p>
            <a:r>
              <a:rPr lang="en-US" dirty="0"/>
              <a:t>Dr. R S V Lalitha</a:t>
            </a:r>
          </a:p>
          <a:p>
            <a:r>
              <a:rPr lang="en-US" dirty="0"/>
              <a:t>M. Tech , </a:t>
            </a:r>
            <a:r>
              <a:rPr lang="en-US" dirty="0" err="1"/>
              <a:t>Ph.d</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sp>
        <p:nvSpPr>
          <p:cNvPr id="2" name="Text 0"/>
          <p:cNvSpPr/>
          <p:nvPr/>
        </p:nvSpPr>
        <p:spPr>
          <a:xfrm>
            <a:off x="431959" y="339447"/>
            <a:ext cx="4741426" cy="342900"/>
          </a:xfrm>
          <a:prstGeom prst="rect">
            <a:avLst/>
          </a:prstGeom>
          <a:noFill/>
          <a:ln/>
        </p:spPr>
        <p:txBody>
          <a:bodyPr wrap="none" lIns="0" tIns="0" rIns="0" bIns="0" rtlCol="0" anchor="t"/>
          <a:lstStyle/>
          <a:p>
            <a:pPr marL="0" indent="0" algn="l">
              <a:lnSpc>
                <a:spcPts val="2700"/>
              </a:lnSpc>
              <a:buNone/>
            </a:pPr>
            <a:r>
              <a:rPr lang="en-US" sz="3200" dirty="0">
                <a:latin typeface="Times New Roman" panose="02020603050405020304" pitchFamily="18" charset="0"/>
                <a:ea typeface="Prompt Medium" pitchFamily="34" charset="-122"/>
                <a:cs typeface="Times New Roman" panose="02020603050405020304" pitchFamily="18" charset="0"/>
              </a:rPr>
              <a:t>Current Results &amp; Future Directions</a:t>
            </a:r>
            <a:endParaRPr lang="en-US" sz="3200" dirty="0">
              <a:latin typeface="Times New Roman" panose="02020603050405020304" pitchFamily="18" charset="0"/>
              <a:cs typeface="Times New Roman" panose="02020603050405020304" pitchFamily="18" charset="0"/>
            </a:endParaRPr>
          </a:p>
        </p:txBody>
      </p:sp>
      <p:sp>
        <p:nvSpPr>
          <p:cNvPr id="3" name="Text 1"/>
          <p:cNvSpPr/>
          <p:nvPr/>
        </p:nvSpPr>
        <p:spPr>
          <a:xfrm>
            <a:off x="431959" y="990838"/>
            <a:ext cx="1674971" cy="205621"/>
          </a:xfrm>
          <a:prstGeom prst="rect">
            <a:avLst/>
          </a:prstGeom>
          <a:noFill/>
          <a:ln/>
        </p:spPr>
        <p:txBody>
          <a:bodyPr wrap="none" lIns="0" tIns="0" rIns="0" bIns="0" rtlCol="0" anchor="t"/>
          <a:lstStyle/>
          <a:p>
            <a:pPr marL="0" indent="0" algn="l">
              <a:lnSpc>
                <a:spcPts val="1600"/>
              </a:lnSpc>
              <a:buNone/>
            </a:pPr>
            <a:r>
              <a:rPr lang="en-US" dirty="0">
                <a:latin typeface="Times New Roman" panose="02020603050405020304" pitchFamily="18" charset="0"/>
                <a:ea typeface="Prompt Medium" pitchFamily="34" charset="-122"/>
                <a:cs typeface="Times New Roman" panose="02020603050405020304" pitchFamily="18" charset="0"/>
              </a:rPr>
              <a:t>Achievements So Far</a:t>
            </a:r>
            <a:endParaRPr lang="en-US" dirty="0">
              <a:latin typeface="Times New Roman" panose="02020603050405020304" pitchFamily="18" charset="0"/>
              <a:cs typeface="Times New Roman" panose="02020603050405020304" pitchFamily="18" charset="0"/>
            </a:endParaRPr>
          </a:p>
        </p:txBody>
      </p:sp>
      <p:sp>
        <p:nvSpPr>
          <p:cNvPr id="4" name="Shape 2"/>
          <p:cNvSpPr/>
          <p:nvPr/>
        </p:nvSpPr>
        <p:spPr>
          <a:xfrm>
            <a:off x="431959" y="1400889"/>
            <a:ext cx="61674" cy="61674"/>
          </a:xfrm>
          <a:prstGeom prst="roundRect">
            <a:avLst>
              <a:gd name="adj" fmla="val 741317"/>
            </a:avLst>
          </a:prstGeom>
          <a:solidFill>
            <a:srgbClr val="A95B95"/>
          </a:solidFill>
          <a:ln/>
        </p:spPr>
      </p:sp>
      <p:sp>
        <p:nvSpPr>
          <p:cNvPr id="5" name="Text 3"/>
          <p:cNvSpPr/>
          <p:nvPr/>
        </p:nvSpPr>
        <p:spPr>
          <a:xfrm>
            <a:off x="616982" y="1335286"/>
            <a:ext cx="1771769"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Successful Overfitting Test</a:t>
            </a:r>
            <a:endParaRPr lang="en-US" sz="1400" dirty="0">
              <a:latin typeface="Times New Roman" panose="02020603050405020304" pitchFamily="18" charset="0"/>
              <a:cs typeface="Times New Roman" panose="02020603050405020304" pitchFamily="18" charset="0"/>
            </a:endParaRPr>
          </a:p>
        </p:txBody>
      </p:sp>
      <p:sp>
        <p:nvSpPr>
          <p:cNvPr id="6" name="Text 4"/>
          <p:cNvSpPr/>
          <p:nvPr/>
        </p:nvSpPr>
        <p:spPr>
          <a:xfrm>
            <a:off x="616982" y="1630085"/>
            <a:ext cx="5844302" cy="197525"/>
          </a:xfrm>
          <a:prstGeom prst="rect">
            <a:avLst/>
          </a:prstGeom>
          <a:noFill/>
          <a:ln/>
        </p:spPr>
        <p:txBody>
          <a:bodyPr wrap="none" lIns="0" tIns="0" rIns="0" bIns="0" rtlCol="0" anchor="t"/>
          <a:lstStyle/>
          <a:p>
            <a:pPr marL="0" indent="0" algn="l">
              <a:lnSpc>
                <a:spcPts val="1550"/>
              </a:lnSpc>
              <a:buNone/>
            </a:pPr>
            <a:r>
              <a:rPr lang="en-US" sz="1100" dirty="0">
                <a:latin typeface="Times New Roman" panose="02020603050405020304" pitchFamily="18" charset="0"/>
                <a:ea typeface="Mukta Light" pitchFamily="34" charset="-122"/>
                <a:cs typeface="Times New Roman" panose="02020603050405020304" pitchFamily="18" charset="0"/>
              </a:rPr>
              <a:t>Model memorizes small sample correctly, validating architecture</a:t>
            </a:r>
            <a:endParaRPr lang="en-US" sz="1100" dirty="0">
              <a:latin typeface="Times New Roman" panose="02020603050405020304" pitchFamily="18" charset="0"/>
              <a:cs typeface="Times New Roman" panose="02020603050405020304" pitchFamily="18" charset="0"/>
            </a:endParaRPr>
          </a:p>
        </p:txBody>
      </p:sp>
      <p:sp>
        <p:nvSpPr>
          <p:cNvPr id="7" name="Shape 5"/>
          <p:cNvSpPr/>
          <p:nvPr/>
        </p:nvSpPr>
        <p:spPr>
          <a:xfrm>
            <a:off x="431959" y="2140029"/>
            <a:ext cx="61674" cy="61674"/>
          </a:xfrm>
          <a:prstGeom prst="roundRect">
            <a:avLst>
              <a:gd name="adj" fmla="val 741317"/>
            </a:avLst>
          </a:prstGeom>
          <a:solidFill>
            <a:srgbClr val="A95B95"/>
          </a:solidFill>
          <a:ln/>
        </p:spPr>
      </p:sp>
      <p:sp>
        <p:nvSpPr>
          <p:cNvPr id="8" name="Text 6"/>
          <p:cNvSpPr/>
          <p:nvPr/>
        </p:nvSpPr>
        <p:spPr>
          <a:xfrm>
            <a:off x="616982" y="2074426"/>
            <a:ext cx="1771293"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Consistent Loss Reduction</a:t>
            </a:r>
            <a:endParaRPr lang="en-US" sz="1400" dirty="0">
              <a:latin typeface="Times New Roman" panose="02020603050405020304" pitchFamily="18" charset="0"/>
              <a:cs typeface="Times New Roman" panose="02020603050405020304" pitchFamily="18" charset="0"/>
            </a:endParaRPr>
          </a:p>
        </p:txBody>
      </p:sp>
      <p:sp>
        <p:nvSpPr>
          <p:cNvPr id="9" name="Text 7"/>
          <p:cNvSpPr/>
          <p:nvPr/>
        </p:nvSpPr>
        <p:spPr>
          <a:xfrm>
            <a:off x="616982" y="2369225"/>
            <a:ext cx="5844302" cy="197525"/>
          </a:xfrm>
          <a:prstGeom prst="rect">
            <a:avLst/>
          </a:prstGeom>
          <a:noFill/>
          <a:ln/>
        </p:spPr>
        <p:txBody>
          <a:bodyPr wrap="none" lIns="0" tIns="0" rIns="0" bIns="0" rtlCol="0" anchor="t"/>
          <a:lstStyle/>
          <a:p>
            <a:pPr marL="0" indent="0" algn="l">
              <a:lnSpc>
                <a:spcPts val="1550"/>
              </a:lnSpc>
              <a:buNone/>
            </a:pPr>
            <a:r>
              <a:rPr lang="en-US" sz="1100" dirty="0">
                <a:latin typeface="Times New Roman" panose="02020603050405020304" pitchFamily="18" charset="0"/>
                <a:ea typeface="Mukta Light" pitchFamily="34" charset="-122"/>
                <a:cs typeface="Times New Roman" panose="02020603050405020304" pitchFamily="18" charset="0"/>
              </a:rPr>
              <a:t>Training loss improves steadily across epochs</a:t>
            </a:r>
            <a:endParaRPr lang="en-US" sz="1100" dirty="0">
              <a:latin typeface="Times New Roman" panose="02020603050405020304" pitchFamily="18" charset="0"/>
              <a:cs typeface="Times New Roman" panose="02020603050405020304" pitchFamily="18" charset="0"/>
            </a:endParaRPr>
          </a:p>
        </p:txBody>
      </p:sp>
      <p:sp>
        <p:nvSpPr>
          <p:cNvPr id="10" name="Shape 8"/>
          <p:cNvSpPr/>
          <p:nvPr/>
        </p:nvSpPr>
        <p:spPr>
          <a:xfrm>
            <a:off x="431959" y="2879169"/>
            <a:ext cx="61674" cy="61674"/>
          </a:xfrm>
          <a:prstGeom prst="roundRect">
            <a:avLst>
              <a:gd name="adj" fmla="val 741317"/>
            </a:avLst>
          </a:prstGeom>
          <a:solidFill>
            <a:srgbClr val="A95B95"/>
          </a:solidFill>
          <a:ln/>
        </p:spPr>
      </p:sp>
      <p:sp>
        <p:nvSpPr>
          <p:cNvPr id="11" name="Text 9"/>
          <p:cNvSpPr/>
          <p:nvPr/>
        </p:nvSpPr>
        <p:spPr>
          <a:xfrm>
            <a:off x="616982" y="2813566"/>
            <a:ext cx="1532096"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Approximate Accuracy</a:t>
            </a:r>
            <a:endParaRPr lang="en-US" sz="1400" dirty="0">
              <a:latin typeface="Times New Roman" panose="02020603050405020304" pitchFamily="18" charset="0"/>
              <a:cs typeface="Times New Roman" panose="02020603050405020304" pitchFamily="18" charset="0"/>
            </a:endParaRPr>
          </a:p>
        </p:txBody>
      </p:sp>
      <p:sp>
        <p:nvSpPr>
          <p:cNvPr id="12" name="Text 10"/>
          <p:cNvSpPr/>
          <p:nvPr/>
        </p:nvSpPr>
        <p:spPr>
          <a:xfrm>
            <a:off x="616982" y="3108365"/>
            <a:ext cx="5844302" cy="197525"/>
          </a:xfrm>
          <a:prstGeom prst="rect">
            <a:avLst/>
          </a:prstGeom>
          <a:noFill/>
          <a:ln/>
        </p:spPr>
        <p:txBody>
          <a:bodyPr wrap="none" lIns="0" tIns="0" rIns="0" bIns="0" rtlCol="0" anchor="t"/>
          <a:lstStyle/>
          <a:p>
            <a:pPr marL="0" indent="0" algn="l">
              <a:lnSpc>
                <a:spcPts val="1550"/>
              </a:lnSpc>
              <a:buNone/>
            </a:pPr>
            <a:r>
              <a:rPr lang="en-US" sz="1100" dirty="0">
                <a:latin typeface="Times New Roman" panose="02020603050405020304" pitchFamily="18" charset="0"/>
                <a:ea typeface="Mukta Light" pitchFamily="34" charset="-122"/>
                <a:cs typeface="Times New Roman" panose="02020603050405020304" pitchFamily="18" charset="0"/>
              </a:rPr>
              <a:t>Landmarks predicted near correct positions on test images</a:t>
            </a:r>
            <a:endParaRPr lang="en-US" sz="1100" dirty="0">
              <a:latin typeface="Times New Roman" panose="02020603050405020304" pitchFamily="18" charset="0"/>
              <a:cs typeface="Times New Roman" panose="02020603050405020304" pitchFamily="18" charset="0"/>
            </a:endParaRPr>
          </a:p>
        </p:txBody>
      </p:sp>
      <p:sp>
        <p:nvSpPr>
          <p:cNvPr id="13" name="Shape 11"/>
          <p:cNvSpPr/>
          <p:nvPr/>
        </p:nvSpPr>
        <p:spPr>
          <a:xfrm>
            <a:off x="431959" y="3618309"/>
            <a:ext cx="61674" cy="61674"/>
          </a:xfrm>
          <a:prstGeom prst="roundRect">
            <a:avLst>
              <a:gd name="adj" fmla="val 741317"/>
            </a:avLst>
          </a:prstGeom>
          <a:solidFill>
            <a:srgbClr val="A95B95"/>
          </a:solidFill>
          <a:ln/>
        </p:spPr>
      </p:sp>
      <p:sp>
        <p:nvSpPr>
          <p:cNvPr id="14" name="Text 12"/>
          <p:cNvSpPr/>
          <p:nvPr/>
        </p:nvSpPr>
        <p:spPr>
          <a:xfrm>
            <a:off x="616982" y="3552706"/>
            <a:ext cx="1371600"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Pipeline Validation</a:t>
            </a:r>
            <a:endParaRPr lang="en-US" sz="1400" dirty="0">
              <a:latin typeface="Times New Roman" panose="02020603050405020304" pitchFamily="18" charset="0"/>
              <a:cs typeface="Times New Roman" panose="02020603050405020304" pitchFamily="18" charset="0"/>
            </a:endParaRPr>
          </a:p>
        </p:txBody>
      </p:sp>
      <p:sp>
        <p:nvSpPr>
          <p:cNvPr id="15" name="Text 13"/>
          <p:cNvSpPr/>
          <p:nvPr/>
        </p:nvSpPr>
        <p:spPr>
          <a:xfrm>
            <a:off x="616982" y="3847505"/>
            <a:ext cx="5844302" cy="197525"/>
          </a:xfrm>
          <a:prstGeom prst="rect">
            <a:avLst/>
          </a:prstGeom>
          <a:noFill/>
          <a:ln/>
        </p:spPr>
        <p:txBody>
          <a:bodyPr wrap="none" lIns="0" tIns="0" rIns="0" bIns="0" rtlCol="0" anchor="t"/>
          <a:lstStyle/>
          <a:p>
            <a:pPr marL="0" indent="0" algn="l">
              <a:lnSpc>
                <a:spcPts val="1550"/>
              </a:lnSpc>
              <a:buNone/>
            </a:pPr>
            <a:r>
              <a:rPr lang="en-US" sz="1100" dirty="0">
                <a:latin typeface="Times New Roman" panose="02020603050405020304" pitchFamily="18" charset="0"/>
                <a:ea typeface="Mukta Light" pitchFamily="34" charset="-122"/>
                <a:cs typeface="Times New Roman" panose="02020603050405020304" pitchFamily="18" charset="0"/>
              </a:rPr>
              <a:t>Complete preprocessing workflow verified and operational</a:t>
            </a:r>
            <a:endParaRPr lang="en-US" sz="1100" dirty="0">
              <a:latin typeface="Times New Roman" panose="02020603050405020304" pitchFamily="18" charset="0"/>
              <a:cs typeface="Times New Roman" panose="02020603050405020304" pitchFamily="18" charset="0"/>
            </a:endParaRPr>
          </a:p>
        </p:txBody>
      </p:sp>
      <p:pic>
        <p:nvPicPr>
          <p:cNvPr id="16" name="Image 0" descr="preencoded.png"/>
          <p:cNvPicPr>
            <a:picLocks noChangeAspect="1"/>
          </p:cNvPicPr>
          <p:nvPr/>
        </p:nvPicPr>
        <p:blipFill>
          <a:blip r:embed="rId3"/>
          <a:stretch>
            <a:fillRect/>
          </a:stretch>
        </p:blipFill>
        <p:spPr>
          <a:xfrm>
            <a:off x="6639044" y="228243"/>
            <a:ext cx="7436048" cy="7436048"/>
          </a:xfrm>
          <a:prstGeom prst="rect">
            <a:avLst/>
          </a:prstGeom>
        </p:spPr>
      </p:pic>
      <p:sp>
        <p:nvSpPr>
          <p:cNvPr id="17" name="Text 14"/>
          <p:cNvSpPr/>
          <p:nvPr/>
        </p:nvSpPr>
        <p:spPr>
          <a:xfrm>
            <a:off x="586136" y="4439332"/>
            <a:ext cx="3516868" cy="274201"/>
          </a:xfrm>
          <a:prstGeom prst="rect">
            <a:avLst/>
          </a:prstGeom>
          <a:noFill/>
          <a:ln/>
        </p:spPr>
        <p:txBody>
          <a:bodyPr wrap="none" lIns="0" tIns="0" rIns="0" bIns="0" rtlCol="0" anchor="t"/>
          <a:lstStyle/>
          <a:p>
            <a:pPr marL="0" indent="0" algn="l">
              <a:lnSpc>
                <a:spcPts val="2150"/>
              </a:lnSpc>
              <a:buNone/>
            </a:pPr>
            <a:r>
              <a:rPr lang="en-US" sz="2400" dirty="0">
                <a:latin typeface="Times New Roman" panose="02020603050405020304" pitchFamily="18" charset="0"/>
                <a:ea typeface="Prompt Medium" pitchFamily="34" charset="-122"/>
                <a:cs typeface="Times New Roman" panose="02020603050405020304" pitchFamily="18" charset="0"/>
              </a:rPr>
              <a:t>Next Steps &amp; Planned Evaluation</a:t>
            </a:r>
            <a:endParaRPr lang="en-US" sz="2400" dirty="0">
              <a:latin typeface="Times New Roman" panose="02020603050405020304" pitchFamily="18" charset="0"/>
              <a:cs typeface="Times New Roman" panose="02020603050405020304" pitchFamily="18" charset="0"/>
            </a:endParaRPr>
          </a:p>
        </p:txBody>
      </p:sp>
      <p:sp>
        <p:nvSpPr>
          <p:cNvPr id="18" name="Shape 15"/>
          <p:cNvSpPr/>
          <p:nvPr/>
        </p:nvSpPr>
        <p:spPr>
          <a:xfrm>
            <a:off x="431959" y="5006096"/>
            <a:ext cx="4506516" cy="890230"/>
          </a:xfrm>
          <a:prstGeom prst="roundRect">
            <a:avLst>
              <a:gd name="adj" fmla="val 8217"/>
            </a:avLst>
          </a:prstGeom>
          <a:ln/>
        </p:spPr>
        <p:style>
          <a:lnRef idx="2">
            <a:schemeClr val="dk1"/>
          </a:lnRef>
          <a:fillRef idx="1">
            <a:schemeClr val="lt1"/>
          </a:fillRef>
          <a:effectRef idx="0">
            <a:schemeClr val="dk1"/>
          </a:effectRef>
          <a:fontRef idx="minor">
            <a:schemeClr val="dk1"/>
          </a:fontRef>
        </p:style>
      </p:sp>
      <p:sp>
        <p:nvSpPr>
          <p:cNvPr id="19" name="Shape 16"/>
          <p:cNvSpPr/>
          <p:nvPr/>
        </p:nvSpPr>
        <p:spPr>
          <a:xfrm>
            <a:off x="431959" y="4990856"/>
            <a:ext cx="4506516" cy="60960"/>
          </a:xfrm>
          <a:prstGeom prst="roundRect">
            <a:avLst>
              <a:gd name="adj" fmla="val 85050"/>
            </a:avLst>
          </a:prstGeom>
          <a:solidFill>
            <a:srgbClr val="A95B95"/>
          </a:solidFill>
          <a:ln/>
        </p:spPr>
      </p:sp>
      <p:sp>
        <p:nvSpPr>
          <p:cNvPr id="20" name="Shape 17"/>
          <p:cNvSpPr/>
          <p:nvPr/>
        </p:nvSpPr>
        <p:spPr>
          <a:xfrm>
            <a:off x="2500074" y="4820954"/>
            <a:ext cx="370284" cy="370284"/>
          </a:xfrm>
          <a:prstGeom prst="roundRect">
            <a:avLst>
              <a:gd name="adj" fmla="val 246946"/>
            </a:avLst>
          </a:prstGeom>
          <a:solidFill>
            <a:srgbClr val="A95B95"/>
          </a:solidFill>
          <a:ln/>
        </p:spPr>
      </p:sp>
      <p:sp>
        <p:nvSpPr>
          <p:cNvPr id="21" name="Text 18"/>
          <p:cNvSpPr/>
          <p:nvPr/>
        </p:nvSpPr>
        <p:spPr>
          <a:xfrm>
            <a:off x="2611160" y="4913465"/>
            <a:ext cx="148114" cy="185142"/>
          </a:xfrm>
          <a:prstGeom prst="rect">
            <a:avLst/>
          </a:prstGeom>
          <a:noFill/>
          <a:ln/>
        </p:spPr>
        <p:txBody>
          <a:bodyPr wrap="none" lIns="0" tIns="0" rIns="0" bIns="0" rtlCol="0" anchor="t"/>
          <a:lstStyle/>
          <a:p>
            <a:pPr marL="0" indent="0" algn="l">
              <a:lnSpc>
                <a:spcPts val="1850"/>
              </a:lnSpc>
              <a:buNone/>
            </a:pPr>
            <a:r>
              <a:rPr lang="en-US" sz="1600" dirty="0">
                <a:latin typeface="Times New Roman" panose="02020603050405020304" pitchFamily="18" charset="0"/>
                <a:ea typeface="Prompt Medium" pitchFamily="34" charset="-122"/>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p:txBody>
      </p:sp>
      <p:sp>
        <p:nvSpPr>
          <p:cNvPr id="22" name="Text 19"/>
          <p:cNvSpPr/>
          <p:nvPr/>
        </p:nvSpPr>
        <p:spPr>
          <a:xfrm>
            <a:off x="570548" y="5314706"/>
            <a:ext cx="1371600"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Full Dataset Training</a:t>
            </a:r>
            <a:endParaRPr lang="en-US" sz="1400" dirty="0">
              <a:latin typeface="Times New Roman" panose="02020603050405020304" pitchFamily="18" charset="0"/>
              <a:cs typeface="Times New Roman" panose="02020603050405020304" pitchFamily="18" charset="0"/>
            </a:endParaRPr>
          </a:p>
        </p:txBody>
      </p:sp>
      <p:sp>
        <p:nvSpPr>
          <p:cNvPr id="23" name="Text 20"/>
          <p:cNvSpPr/>
          <p:nvPr/>
        </p:nvSpPr>
        <p:spPr>
          <a:xfrm>
            <a:off x="570548" y="5560213"/>
            <a:ext cx="4229338" cy="197525"/>
          </a:xfrm>
          <a:prstGeom prst="rect">
            <a:avLst/>
          </a:prstGeom>
          <a:noFill/>
          <a:ln/>
        </p:spPr>
        <p:txBody>
          <a:bodyPr wrap="none" lIns="0" tIns="0" rIns="0" bIns="0" rtlCol="0" anchor="t"/>
          <a:lstStyle/>
          <a:p>
            <a:pPr marL="0" indent="0" algn="l">
              <a:lnSpc>
                <a:spcPts val="1550"/>
              </a:lnSpc>
              <a:buNone/>
            </a:pPr>
            <a:r>
              <a:rPr lang="en-US" sz="1100" dirty="0">
                <a:latin typeface="Times New Roman" panose="02020603050405020304" pitchFamily="18" charset="0"/>
                <a:ea typeface="Mukta Light" pitchFamily="34" charset="-122"/>
                <a:cs typeface="Times New Roman" panose="02020603050405020304" pitchFamily="18" charset="0"/>
              </a:rPr>
              <a:t>Train on complete 300-W dataset for comprehensive learning</a:t>
            </a:r>
            <a:endParaRPr lang="en-US" sz="1100" dirty="0">
              <a:latin typeface="Times New Roman" panose="02020603050405020304" pitchFamily="18" charset="0"/>
              <a:cs typeface="Times New Roman" panose="02020603050405020304" pitchFamily="18" charset="0"/>
            </a:endParaRPr>
          </a:p>
        </p:txBody>
      </p:sp>
      <p:sp>
        <p:nvSpPr>
          <p:cNvPr id="24" name="Shape 21"/>
          <p:cNvSpPr/>
          <p:nvPr/>
        </p:nvSpPr>
        <p:spPr>
          <a:xfrm>
            <a:off x="5061823" y="5006096"/>
            <a:ext cx="4506635" cy="890230"/>
          </a:xfrm>
          <a:prstGeom prst="roundRect">
            <a:avLst>
              <a:gd name="adj" fmla="val 8217"/>
            </a:avLst>
          </a:prstGeom>
          <a:ln/>
        </p:spPr>
        <p:style>
          <a:lnRef idx="2">
            <a:schemeClr val="dk1"/>
          </a:lnRef>
          <a:fillRef idx="1">
            <a:schemeClr val="lt1"/>
          </a:fillRef>
          <a:effectRef idx="0">
            <a:schemeClr val="dk1"/>
          </a:effectRef>
          <a:fontRef idx="minor">
            <a:schemeClr val="dk1"/>
          </a:fontRef>
        </p:style>
      </p:sp>
      <p:sp>
        <p:nvSpPr>
          <p:cNvPr id="25" name="Shape 22"/>
          <p:cNvSpPr/>
          <p:nvPr/>
        </p:nvSpPr>
        <p:spPr>
          <a:xfrm>
            <a:off x="5061823" y="4990856"/>
            <a:ext cx="4506635" cy="60960"/>
          </a:xfrm>
          <a:prstGeom prst="roundRect">
            <a:avLst>
              <a:gd name="adj" fmla="val 85050"/>
            </a:avLst>
          </a:prstGeom>
          <a:solidFill>
            <a:srgbClr val="A95B95"/>
          </a:solidFill>
          <a:ln/>
        </p:spPr>
      </p:sp>
      <p:sp>
        <p:nvSpPr>
          <p:cNvPr id="26" name="Shape 23"/>
          <p:cNvSpPr/>
          <p:nvPr/>
        </p:nvSpPr>
        <p:spPr>
          <a:xfrm>
            <a:off x="7129939" y="4820954"/>
            <a:ext cx="370284" cy="370284"/>
          </a:xfrm>
          <a:prstGeom prst="roundRect">
            <a:avLst>
              <a:gd name="adj" fmla="val 246946"/>
            </a:avLst>
          </a:prstGeom>
          <a:solidFill>
            <a:srgbClr val="A95B95"/>
          </a:solidFill>
          <a:ln/>
        </p:spPr>
      </p:sp>
      <p:sp>
        <p:nvSpPr>
          <p:cNvPr id="27" name="Text 24"/>
          <p:cNvSpPr/>
          <p:nvPr/>
        </p:nvSpPr>
        <p:spPr>
          <a:xfrm>
            <a:off x="7241024" y="4913465"/>
            <a:ext cx="148114" cy="185142"/>
          </a:xfrm>
          <a:prstGeom prst="rect">
            <a:avLst/>
          </a:prstGeom>
          <a:noFill/>
          <a:ln/>
        </p:spPr>
        <p:txBody>
          <a:bodyPr wrap="none" lIns="0" tIns="0" rIns="0" bIns="0" rtlCol="0" anchor="t"/>
          <a:lstStyle/>
          <a:p>
            <a:pPr marL="0" indent="0" algn="l">
              <a:lnSpc>
                <a:spcPts val="1850"/>
              </a:lnSpc>
              <a:buNone/>
            </a:pPr>
            <a:r>
              <a:rPr lang="en-US" sz="1600" dirty="0">
                <a:latin typeface="Times New Roman" panose="02020603050405020304" pitchFamily="18" charset="0"/>
                <a:ea typeface="Prompt Medium" pitchFamily="34" charset="-122"/>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p:txBody>
      </p:sp>
      <p:sp>
        <p:nvSpPr>
          <p:cNvPr id="28" name="Text 25"/>
          <p:cNvSpPr/>
          <p:nvPr/>
        </p:nvSpPr>
        <p:spPr>
          <a:xfrm>
            <a:off x="5200412" y="5314706"/>
            <a:ext cx="1371600"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Quantitative Metrics</a:t>
            </a:r>
            <a:endParaRPr lang="en-US" sz="1400" dirty="0">
              <a:latin typeface="Times New Roman" panose="02020603050405020304" pitchFamily="18" charset="0"/>
              <a:cs typeface="Times New Roman" panose="02020603050405020304" pitchFamily="18" charset="0"/>
            </a:endParaRPr>
          </a:p>
        </p:txBody>
      </p:sp>
      <p:sp>
        <p:nvSpPr>
          <p:cNvPr id="29" name="Text 26"/>
          <p:cNvSpPr/>
          <p:nvPr/>
        </p:nvSpPr>
        <p:spPr>
          <a:xfrm>
            <a:off x="5200412" y="5560213"/>
            <a:ext cx="4229457" cy="197525"/>
          </a:xfrm>
          <a:prstGeom prst="rect">
            <a:avLst/>
          </a:prstGeom>
          <a:noFill/>
          <a:ln/>
        </p:spPr>
        <p:txBody>
          <a:bodyPr wrap="none" lIns="0" tIns="0" rIns="0" bIns="0" rtlCol="0" anchor="t"/>
          <a:lstStyle/>
          <a:p>
            <a:pPr marL="0" indent="0" algn="l">
              <a:lnSpc>
                <a:spcPts val="1550"/>
              </a:lnSpc>
              <a:buNone/>
            </a:pPr>
            <a:r>
              <a:rPr lang="en-US" sz="1100" dirty="0">
                <a:latin typeface="Times New Roman" panose="02020603050405020304" pitchFamily="18" charset="0"/>
                <a:ea typeface="Mukta Light" pitchFamily="34" charset="-122"/>
                <a:cs typeface="Times New Roman" panose="02020603050405020304" pitchFamily="18" charset="0"/>
              </a:rPr>
              <a:t>Evaluate using MSE and Normalized Mean Error (NME) benchmarks</a:t>
            </a:r>
            <a:endParaRPr lang="en-US" sz="1100" dirty="0">
              <a:latin typeface="Times New Roman" panose="02020603050405020304" pitchFamily="18" charset="0"/>
              <a:cs typeface="Times New Roman" panose="02020603050405020304" pitchFamily="18" charset="0"/>
            </a:endParaRPr>
          </a:p>
        </p:txBody>
      </p:sp>
      <p:sp>
        <p:nvSpPr>
          <p:cNvPr id="30" name="Shape 27"/>
          <p:cNvSpPr/>
          <p:nvPr/>
        </p:nvSpPr>
        <p:spPr>
          <a:xfrm>
            <a:off x="9691807" y="5006096"/>
            <a:ext cx="4506635" cy="890230"/>
          </a:xfrm>
          <a:prstGeom prst="roundRect">
            <a:avLst>
              <a:gd name="adj" fmla="val 8217"/>
            </a:avLst>
          </a:prstGeom>
          <a:ln/>
        </p:spPr>
        <p:style>
          <a:lnRef idx="2">
            <a:schemeClr val="dk1"/>
          </a:lnRef>
          <a:fillRef idx="1">
            <a:schemeClr val="lt1"/>
          </a:fillRef>
          <a:effectRef idx="0">
            <a:schemeClr val="dk1"/>
          </a:effectRef>
          <a:fontRef idx="minor">
            <a:schemeClr val="dk1"/>
          </a:fontRef>
        </p:style>
      </p:sp>
      <p:sp>
        <p:nvSpPr>
          <p:cNvPr id="31" name="Shape 28"/>
          <p:cNvSpPr/>
          <p:nvPr/>
        </p:nvSpPr>
        <p:spPr>
          <a:xfrm>
            <a:off x="9691807" y="4990856"/>
            <a:ext cx="4506635" cy="60960"/>
          </a:xfrm>
          <a:prstGeom prst="roundRect">
            <a:avLst>
              <a:gd name="adj" fmla="val 85050"/>
            </a:avLst>
          </a:prstGeom>
          <a:solidFill>
            <a:srgbClr val="A95B95"/>
          </a:solidFill>
          <a:ln/>
        </p:spPr>
      </p:sp>
      <p:sp>
        <p:nvSpPr>
          <p:cNvPr id="32" name="Shape 29"/>
          <p:cNvSpPr/>
          <p:nvPr/>
        </p:nvSpPr>
        <p:spPr>
          <a:xfrm>
            <a:off x="11759922" y="4820954"/>
            <a:ext cx="370284" cy="370284"/>
          </a:xfrm>
          <a:prstGeom prst="roundRect">
            <a:avLst>
              <a:gd name="adj" fmla="val 246946"/>
            </a:avLst>
          </a:prstGeom>
          <a:solidFill>
            <a:srgbClr val="A95B95"/>
          </a:solidFill>
          <a:ln/>
        </p:spPr>
      </p:sp>
      <p:sp>
        <p:nvSpPr>
          <p:cNvPr id="33" name="Text 30"/>
          <p:cNvSpPr/>
          <p:nvPr/>
        </p:nvSpPr>
        <p:spPr>
          <a:xfrm>
            <a:off x="11871008" y="4913465"/>
            <a:ext cx="148114" cy="185142"/>
          </a:xfrm>
          <a:prstGeom prst="rect">
            <a:avLst/>
          </a:prstGeom>
          <a:noFill/>
          <a:ln/>
        </p:spPr>
        <p:txBody>
          <a:bodyPr wrap="none" lIns="0" tIns="0" rIns="0" bIns="0" rtlCol="0" anchor="t"/>
          <a:lstStyle/>
          <a:p>
            <a:pPr marL="0" indent="0" algn="l">
              <a:lnSpc>
                <a:spcPts val="1850"/>
              </a:lnSpc>
              <a:buNone/>
            </a:pPr>
            <a:r>
              <a:rPr lang="en-US" sz="1600" dirty="0">
                <a:latin typeface="Times New Roman" panose="02020603050405020304" pitchFamily="18" charset="0"/>
                <a:ea typeface="Prompt Medium" pitchFamily="34" charset="-122"/>
                <a:cs typeface="Times New Roman" panose="02020603050405020304" pitchFamily="18" charset="0"/>
              </a:rPr>
              <a:t>3</a:t>
            </a:r>
            <a:endParaRPr lang="en-US" sz="1600" dirty="0">
              <a:latin typeface="Times New Roman" panose="02020603050405020304" pitchFamily="18" charset="0"/>
              <a:cs typeface="Times New Roman" panose="02020603050405020304" pitchFamily="18" charset="0"/>
            </a:endParaRPr>
          </a:p>
        </p:txBody>
      </p:sp>
      <p:sp>
        <p:nvSpPr>
          <p:cNvPr id="34" name="Text 31"/>
          <p:cNvSpPr/>
          <p:nvPr/>
        </p:nvSpPr>
        <p:spPr>
          <a:xfrm>
            <a:off x="9830395" y="5314706"/>
            <a:ext cx="1371600"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Visual Validation</a:t>
            </a:r>
            <a:endParaRPr lang="en-US" sz="1400" dirty="0">
              <a:latin typeface="Times New Roman" panose="02020603050405020304" pitchFamily="18" charset="0"/>
              <a:cs typeface="Times New Roman" panose="02020603050405020304" pitchFamily="18" charset="0"/>
            </a:endParaRPr>
          </a:p>
        </p:txBody>
      </p:sp>
      <p:sp>
        <p:nvSpPr>
          <p:cNvPr id="35" name="Text 32"/>
          <p:cNvSpPr/>
          <p:nvPr/>
        </p:nvSpPr>
        <p:spPr>
          <a:xfrm>
            <a:off x="9830395" y="5560213"/>
            <a:ext cx="4229457" cy="197525"/>
          </a:xfrm>
          <a:prstGeom prst="rect">
            <a:avLst/>
          </a:prstGeom>
          <a:noFill/>
          <a:ln/>
        </p:spPr>
        <p:txBody>
          <a:bodyPr wrap="none" lIns="0" tIns="0" rIns="0" bIns="0" rtlCol="0" anchor="t"/>
          <a:lstStyle/>
          <a:p>
            <a:pPr marL="0" indent="0" algn="l">
              <a:lnSpc>
                <a:spcPts val="1550"/>
              </a:lnSpc>
              <a:buNone/>
            </a:pPr>
            <a:r>
              <a:rPr lang="en-US" sz="1100" dirty="0">
                <a:latin typeface="Times New Roman" panose="02020603050405020304" pitchFamily="18" charset="0"/>
                <a:ea typeface="Mukta Light" pitchFamily="34" charset="-122"/>
                <a:cs typeface="Times New Roman" panose="02020603050405020304" pitchFamily="18" charset="0"/>
              </a:rPr>
              <a:t>Generate visualizations of predicted landmarks overlaid on test images</a:t>
            </a:r>
            <a:endParaRPr lang="en-US" sz="1100" dirty="0">
              <a:latin typeface="Times New Roman" panose="02020603050405020304" pitchFamily="18" charset="0"/>
              <a:cs typeface="Times New Roman" panose="02020603050405020304" pitchFamily="18" charset="0"/>
            </a:endParaRPr>
          </a:p>
        </p:txBody>
      </p:sp>
      <p:sp>
        <p:nvSpPr>
          <p:cNvPr id="36" name="Shape 33"/>
          <p:cNvSpPr/>
          <p:nvPr/>
        </p:nvSpPr>
        <p:spPr>
          <a:xfrm>
            <a:off x="431959" y="6204817"/>
            <a:ext cx="6821567" cy="890230"/>
          </a:xfrm>
          <a:prstGeom prst="roundRect">
            <a:avLst>
              <a:gd name="adj" fmla="val 8217"/>
            </a:avLst>
          </a:prstGeom>
          <a:ln/>
        </p:spPr>
        <p:style>
          <a:lnRef idx="2">
            <a:schemeClr val="dk1"/>
          </a:lnRef>
          <a:fillRef idx="1">
            <a:schemeClr val="lt1"/>
          </a:fillRef>
          <a:effectRef idx="0">
            <a:schemeClr val="dk1"/>
          </a:effectRef>
          <a:fontRef idx="minor">
            <a:schemeClr val="dk1"/>
          </a:fontRef>
        </p:style>
      </p:sp>
      <p:sp>
        <p:nvSpPr>
          <p:cNvPr id="37" name="Shape 34"/>
          <p:cNvSpPr/>
          <p:nvPr/>
        </p:nvSpPr>
        <p:spPr>
          <a:xfrm>
            <a:off x="431959" y="6189577"/>
            <a:ext cx="6821567" cy="60960"/>
          </a:xfrm>
          <a:prstGeom prst="roundRect">
            <a:avLst>
              <a:gd name="adj" fmla="val 85050"/>
            </a:avLst>
          </a:prstGeom>
          <a:solidFill>
            <a:srgbClr val="A95B95"/>
          </a:solidFill>
          <a:ln/>
        </p:spPr>
      </p:sp>
      <p:sp>
        <p:nvSpPr>
          <p:cNvPr id="38" name="Shape 35"/>
          <p:cNvSpPr/>
          <p:nvPr/>
        </p:nvSpPr>
        <p:spPr>
          <a:xfrm>
            <a:off x="3657600" y="6019675"/>
            <a:ext cx="370284" cy="370284"/>
          </a:xfrm>
          <a:prstGeom prst="roundRect">
            <a:avLst>
              <a:gd name="adj" fmla="val 246946"/>
            </a:avLst>
          </a:prstGeom>
          <a:solidFill>
            <a:srgbClr val="A95B95"/>
          </a:solidFill>
          <a:ln/>
        </p:spPr>
      </p:sp>
      <p:sp>
        <p:nvSpPr>
          <p:cNvPr id="39" name="Text 36"/>
          <p:cNvSpPr/>
          <p:nvPr/>
        </p:nvSpPr>
        <p:spPr>
          <a:xfrm>
            <a:off x="3768685" y="6112187"/>
            <a:ext cx="148114" cy="185142"/>
          </a:xfrm>
          <a:prstGeom prst="rect">
            <a:avLst/>
          </a:prstGeom>
          <a:noFill/>
          <a:ln/>
        </p:spPr>
        <p:txBody>
          <a:bodyPr wrap="none" lIns="0" tIns="0" rIns="0" bIns="0" rtlCol="0" anchor="t"/>
          <a:lstStyle/>
          <a:p>
            <a:pPr marL="0" indent="0" algn="l">
              <a:lnSpc>
                <a:spcPts val="1850"/>
              </a:lnSpc>
              <a:buNone/>
            </a:pPr>
            <a:r>
              <a:rPr lang="en-US" sz="1600" dirty="0">
                <a:latin typeface="Times New Roman" panose="02020603050405020304" pitchFamily="18" charset="0"/>
                <a:ea typeface="Prompt Medium" pitchFamily="34" charset="-122"/>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p:txBody>
      </p:sp>
      <p:sp>
        <p:nvSpPr>
          <p:cNvPr id="40" name="Text 37"/>
          <p:cNvSpPr/>
          <p:nvPr/>
        </p:nvSpPr>
        <p:spPr>
          <a:xfrm>
            <a:off x="570548" y="6513427"/>
            <a:ext cx="1403509"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Baseline Comparison</a:t>
            </a:r>
            <a:endParaRPr lang="en-US" sz="1400" dirty="0">
              <a:latin typeface="Times New Roman" panose="02020603050405020304" pitchFamily="18" charset="0"/>
              <a:cs typeface="Times New Roman" panose="02020603050405020304" pitchFamily="18" charset="0"/>
            </a:endParaRPr>
          </a:p>
        </p:txBody>
      </p:sp>
      <p:sp>
        <p:nvSpPr>
          <p:cNvPr id="41" name="Text 38"/>
          <p:cNvSpPr/>
          <p:nvPr/>
        </p:nvSpPr>
        <p:spPr>
          <a:xfrm>
            <a:off x="570548" y="6758934"/>
            <a:ext cx="6544389" cy="197525"/>
          </a:xfrm>
          <a:prstGeom prst="rect">
            <a:avLst/>
          </a:prstGeom>
          <a:noFill/>
          <a:ln/>
        </p:spPr>
        <p:txBody>
          <a:bodyPr wrap="none" lIns="0" tIns="0" rIns="0" bIns="0" rtlCol="0" anchor="t"/>
          <a:lstStyle/>
          <a:p>
            <a:pPr marL="0" indent="0" algn="l">
              <a:lnSpc>
                <a:spcPts val="1550"/>
              </a:lnSpc>
              <a:buNone/>
            </a:pPr>
            <a:r>
              <a:rPr lang="en-US" sz="1100" dirty="0">
                <a:latin typeface="Times New Roman" panose="02020603050405020304" pitchFamily="18" charset="0"/>
                <a:ea typeface="Mukta Light" pitchFamily="34" charset="-122"/>
                <a:cs typeface="Times New Roman" panose="02020603050405020304" pitchFamily="18" charset="0"/>
              </a:rPr>
              <a:t>Compare performance against traditional and competing deep learning methods</a:t>
            </a:r>
            <a:endParaRPr lang="en-US" sz="1100" dirty="0">
              <a:latin typeface="Times New Roman" panose="02020603050405020304" pitchFamily="18" charset="0"/>
              <a:cs typeface="Times New Roman" panose="02020603050405020304" pitchFamily="18" charset="0"/>
            </a:endParaRPr>
          </a:p>
        </p:txBody>
      </p:sp>
      <p:sp>
        <p:nvSpPr>
          <p:cNvPr id="42" name="Shape 39"/>
          <p:cNvSpPr/>
          <p:nvPr/>
        </p:nvSpPr>
        <p:spPr>
          <a:xfrm>
            <a:off x="7376874" y="6204817"/>
            <a:ext cx="6821567" cy="890230"/>
          </a:xfrm>
          <a:prstGeom prst="roundRect">
            <a:avLst>
              <a:gd name="adj" fmla="val 8217"/>
            </a:avLst>
          </a:prstGeom>
          <a:ln/>
        </p:spPr>
        <p:style>
          <a:lnRef idx="2">
            <a:schemeClr val="dk1"/>
          </a:lnRef>
          <a:fillRef idx="1">
            <a:schemeClr val="lt1"/>
          </a:fillRef>
          <a:effectRef idx="0">
            <a:schemeClr val="dk1"/>
          </a:effectRef>
          <a:fontRef idx="minor">
            <a:schemeClr val="dk1"/>
          </a:fontRef>
        </p:style>
      </p:sp>
      <p:sp>
        <p:nvSpPr>
          <p:cNvPr id="43" name="Shape 40"/>
          <p:cNvSpPr/>
          <p:nvPr/>
        </p:nvSpPr>
        <p:spPr>
          <a:xfrm>
            <a:off x="7376874" y="6189577"/>
            <a:ext cx="6821567" cy="60960"/>
          </a:xfrm>
          <a:prstGeom prst="roundRect">
            <a:avLst>
              <a:gd name="adj" fmla="val 85050"/>
            </a:avLst>
          </a:prstGeom>
          <a:solidFill>
            <a:srgbClr val="A95B95"/>
          </a:solidFill>
          <a:ln/>
        </p:spPr>
      </p:sp>
      <p:sp>
        <p:nvSpPr>
          <p:cNvPr id="44" name="Shape 41"/>
          <p:cNvSpPr/>
          <p:nvPr/>
        </p:nvSpPr>
        <p:spPr>
          <a:xfrm>
            <a:off x="10602516" y="6019675"/>
            <a:ext cx="370284" cy="370284"/>
          </a:xfrm>
          <a:prstGeom prst="roundRect">
            <a:avLst>
              <a:gd name="adj" fmla="val 246946"/>
            </a:avLst>
          </a:prstGeom>
          <a:solidFill>
            <a:srgbClr val="A95B95"/>
          </a:solidFill>
          <a:ln/>
        </p:spPr>
      </p:sp>
      <p:sp>
        <p:nvSpPr>
          <p:cNvPr id="45" name="Text 42"/>
          <p:cNvSpPr/>
          <p:nvPr/>
        </p:nvSpPr>
        <p:spPr>
          <a:xfrm>
            <a:off x="10713601" y="6112187"/>
            <a:ext cx="148114" cy="185142"/>
          </a:xfrm>
          <a:prstGeom prst="rect">
            <a:avLst/>
          </a:prstGeom>
          <a:noFill/>
          <a:ln/>
        </p:spPr>
        <p:txBody>
          <a:bodyPr wrap="none" lIns="0" tIns="0" rIns="0" bIns="0" rtlCol="0" anchor="t"/>
          <a:lstStyle/>
          <a:p>
            <a:pPr marL="0" indent="0" algn="l">
              <a:lnSpc>
                <a:spcPts val="1850"/>
              </a:lnSpc>
              <a:buNone/>
            </a:pPr>
            <a:r>
              <a:rPr lang="en-US" sz="1600" dirty="0">
                <a:latin typeface="Times New Roman" panose="02020603050405020304" pitchFamily="18" charset="0"/>
                <a:ea typeface="Prompt Medium" pitchFamily="34" charset="-122"/>
                <a:cs typeface="Times New Roman" panose="02020603050405020304" pitchFamily="18" charset="0"/>
              </a:rPr>
              <a:t>5</a:t>
            </a:r>
            <a:endParaRPr lang="en-US" sz="1600" dirty="0">
              <a:latin typeface="Times New Roman" panose="02020603050405020304" pitchFamily="18" charset="0"/>
              <a:cs typeface="Times New Roman" panose="02020603050405020304" pitchFamily="18" charset="0"/>
            </a:endParaRPr>
          </a:p>
        </p:txBody>
      </p:sp>
      <p:sp>
        <p:nvSpPr>
          <p:cNvPr id="46" name="Text 43"/>
          <p:cNvSpPr/>
          <p:nvPr/>
        </p:nvSpPr>
        <p:spPr>
          <a:xfrm>
            <a:off x="7515463" y="6513427"/>
            <a:ext cx="1546384"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Real-Time Optimization</a:t>
            </a:r>
            <a:endParaRPr lang="en-US" sz="1400" dirty="0">
              <a:latin typeface="Times New Roman" panose="02020603050405020304" pitchFamily="18" charset="0"/>
              <a:cs typeface="Times New Roman" panose="02020603050405020304" pitchFamily="18" charset="0"/>
            </a:endParaRPr>
          </a:p>
        </p:txBody>
      </p:sp>
      <p:sp>
        <p:nvSpPr>
          <p:cNvPr id="47" name="Text 44"/>
          <p:cNvSpPr/>
          <p:nvPr/>
        </p:nvSpPr>
        <p:spPr>
          <a:xfrm>
            <a:off x="7515463" y="6758934"/>
            <a:ext cx="6544389" cy="197525"/>
          </a:xfrm>
          <a:prstGeom prst="rect">
            <a:avLst/>
          </a:prstGeom>
          <a:noFill/>
          <a:ln/>
        </p:spPr>
        <p:txBody>
          <a:bodyPr wrap="none" lIns="0" tIns="0" rIns="0" bIns="0" rtlCol="0" anchor="t"/>
          <a:lstStyle/>
          <a:p>
            <a:pPr marL="0" indent="0" algn="l">
              <a:lnSpc>
                <a:spcPts val="1550"/>
              </a:lnSpc>
              <a:buNone/>
            </a:pPr>
            <a:r>
              <a:rPr lang="en-US" sz="1100" dirty="0">
                <a:latin typeface="Times New Roman" panose="02020603050405020304" pitchFamily="18" charset="0"/>
                <a:ea typeface="Mukta Light" pitchFamily="34" charset="-122"/>
                <a:cs typeface="Times New Roman" panose="02020603050405020304" pitchFamily="18" charset="0"/>
              </a:rPr>
              <a:t>Hyperparameter tuning and inference optimization for deployment</a:t>
            </a:r>
            <a:endParaRPr lang="en-US" sz="1100" dirty="0">
              <a:latin typeface="Times New Roman" panose="02020603050405020304" pitchFamily="18" charset="0"/>
              <a:cs typeface="Times New Roman" panose="02020603050405020304" pitchFamily="18" charset="0"/>
            </a:endParaRPr>
          </a:p>
        </p:txBody>
      </p:sp>
      <p:sp>
        <p:nvSpPr>
          <p:cNvPr id="48" name="Shape 45"/>
          <p:cNvSpPr/>
          <p:nvPr/>
        </p:nvSpPr>
        <p:spPr>
          <a:xfrm>
            <a:off x="431959" y="7233875"/>
            <a:ext cx="13766483" cy="721995"/>
          </a:xfrm>
          <a:prstGeom prst="roundRect">
            <a:avLst>
              <a:gd name="adj" fmla="val 7181"/>
            </a:avLst>
          </a:prstGeom>
          <a:ln/>
        </p:spPr>
        <p:style>
          <a:lnRef idx="2">
            <a:schemeClr val="dk1"/>
          </a:lnRef>
          <a:fillRef idx="1">
            <a:schemeClr val="lt1"/>
          </a:fillRef>
          <a:effectRef idx="0">
            <a:schemeClr val="dk1"/>
          </a:effectRef>
          <a:fontRef idx="minor">
            <a:schemeClr val="dk1"/>
          </a:fontRef>
        </p:style>
      </p:sp>
      <p:pic>
        <p:nvPicPr>
          <p:cNvPr id="49" name="Image 1" descr="preencoded.png"/>
          <p:cNvPicPr>
            <a:picLocks noChangeAspect="1"/>
          </p:cNvPicPr>
          <p:nvPr/>
        </p:nvPicPr>
        <p:blipFill>
          <a:blip r:embed="rId4"/>
          <a:stretch>
            <a:fillRect/>
          </a:stretch>
        </p:blipFill>
        <p:spPr>
          <a:xfrm>
            <a:off x="555308" y="7409611"/>
            <a:ext cx="154305" cy="123349"/>
          </a:xfrm>
          <a:prstGeom prst="rect">
            <a:avLst/>
          </a:prstGeom>
        </p:spPr>
      </p:pic>
      <p:sp>
        <p:nvSpPr>
          <p:cNvPr id="50" name="Text 46"/>
          <p:cNvSpPr/>
          <p:nvPr/>
        </p:nvSpPr>
        <p:spPr>
          <a:xfrm>
            <a:off x="832961" y="7388060"/>
            <a:ext cx="13242131" cy="395049"/>
          </a:xfrm>
          <a:prstGeom prst="rect">
            <a:avLst/>
          </a:prstGeom>
          <a:noFill/>
          <a:ln/>
        </p:spPr>
        <p:txBody>
          <a:bodyPr wrap="square" lIns="0" tIns="0" rIns="0" bIns="0" rtlCol="0" anchor="t"/>
          <a:lstStyle/>
          <a:p>
            <a:pPr marL="0" indent="0" algn="l">
              <a:lnSpc>
                <a:spcPts val="1550"/>
              </a:lnSpc>
              <a:buNone/>
            </a:pPr>
            <a:r>
              <a:rPr lang="en-US" sz="1100" b="1" dirty="0">
                <a:latin typeface="Times New Roman" panose="02020603050405020304" pitchFamily="18" charset="0"/>
                <a:ea typeface="Mukta Light" pitchFamily="34" charset="-122"/>
                <a:cs typeface="Times New Roman" panose="02020603050405020304" pitchFamily="18" charset="0"/>
              </a:rPr>
              <a:t>Conclusion:</a:t>
            </a:r>
            <a:r>
              <a:rPr lang="en-US" sz="1100" dirty="0">
                <a:latin typeface="Times New Roman" panose="02020603050405020304" pitchFamily="18" charset="0"/>
                <a:ea typeface="Mukta Light" pitchFamily="34" charset="-122"/>
                <a:cs typeface="Times New Roman" panose="02020603050405020304" pitchFamily="18" charset="0"/>
              </a:rPr>
              <a:t> A robust foundation for 68-point facial landmark detection has been established using modified ResNet-18. The project successfully addresses traditional method limitations through deep learning. Future work focuses on complete model training, rigorous evaluation, and real-time deployment optimization.</a:t>
            </a:r>
            <a:endParaRPr lang="en-US" sz="1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01DDF7-CFEA-950B-0E32-88CD8A9FD44E}"/>
              </a:ext>
            </a:extLst>
          </p:cNvPr>
          <p:cNvPicPr>
            <a:picLocks noChangeAspect="1"/>
          </p:cNvPicPr>
          <p:nvPr/>
        </p:nvPicPr>
        <p:blipFill>
          <a:blip r:embed="rId2"/>
          <a:stretch>
            <a:fillRect/>
          </a:stretch>
        </p:blipFill>
        <p:spPr>
          <a:xfrm>
            <a:off x="446049" y="83633"/>
            <a:ext cx="14105054" cy="7934093"/>
          </a:xfrm>
          <a:prstGeom prst="rect">
            <a:avLst/>
          </a:prstGeom>
        </p:spPr>
      </p:pic>
    </p:spTree>
    <p:extLst>
      <p:ext uri="{BB962C8B-B14F-4D97-AF65-F5344CB8AC3E}">
        <p14:creationId xmlns:p14="http://schemas.microsoft.com/office/powerpoint/2010/main" val="481177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Text 0"/>
          <p:cNvSpPr/>
          <p:nvPr/>
        </p:nvSpPr>
        <p:spPr>
          <a:xfrm>
            <a:off x="779621" y="612577"/>
            <a:ext cx="4950023" cy="618768"/>
          </a:xfrm>
          <a:prstGeom prst="rect">
            <a:avLst/>
          </a:prstGeom>
          <a:noFill/>
          <a:ln/>
        </p:spPr>
        <p:txBody>
          <a:bodyPr wrap="none" lIns="0" tIns="0" rIns="0" bIns="0" rtlCol="0" anchor="t"/>
          <a:lstStyle/>
          <a:p>
            <a:pPr marL="0" indent="0" algn="l">
              <a:lnSpc>
                <a:spcPts val="4850"/>
              </a:lnSpc>
              <a:buNone/>
            </a:pPr>
            <a:r>
              <a:rPr lang="en-US" sz="3850" dirty="0">
                <a:solidFill>
                  <a:srgbClr val="C6BFEE"/>
                </a:solidFill>
                <a:latin typeface="Prompt Medium" pitchFamily="34" charset="0"/>
                <a:ea typeface="Prompt Medium" pitchFamily="34" charset="-122"/>
                <a:cs typeface="Prompt Medium" pitchFamily="34" charset="-120"/>
              </a:rPr>
              <a:t>Abstract</a:t>
            </a:r>
            <a:endParaRPr lang="en-US" sz="3850" dirty="0"/>
          </a:p>
        </p:txBody>
      </p:sp>
      <p:pic>
        <p:nvPicPr>
          <p:cNvPr id="3" name="Image 0" descr="preencoded.png"/>
          <p:cNvPicPr>
            <a:picLocks noChangeAspect="1"/>
          </p:cNvPicPr>
          <p:nvPr/>
        </p:nvPicPr>
        <p:blipFill>
          <a:blip r:embed="rId3"/>
          <a:stretch>
            <a:fillRect/>
          </a:stretch>
        </p:blipFill>
        <p:spPr>
          <a:xfrm>
            <a:off x="779621" y="1815941"/>
            <a:ext cx="6263878" cy="6263878"/>
          </a:xfrm>
          <a:prstGeom prst="rect">
            <a:avLst/>
          </a:prstGeom>
        </p:spPr>
      </p:pic>
      <p:sp>
        <p:nvSpPr>
          <p:cNvPr id="4" name="Text 1"/>
          <p:cNvSpPr/>
          <p:nvPr/>
        </p:nvSpPr>
        <p:spPr>
          <a:xfrm>
            <a:off x="7594521" y="1765816"/>
            <a:ext cx="6263878" cy="1781770"/>
          </a:xfrm>
          <a:prstGeom prst="rect">
            <a:avLst/>
          </a:prstGeom>
          <a:noFill/>
          <a:ln/>
        </p:spPr>
        <p:txBody>
          <a:bodyPr wrap="square" lIns="0" tIns="0" rIns="0" bIns="0" rtlCol="0" anchor="t"/>
          <a:lstStyle/>
          <a:p>
            <a:pPr marL="0" indent="0" algn="l">
              <a:lnSpc>
                <a:spcPts val="2800"/>
              </a:lnSpc>
              <a:buNone/>
            </a:pPr>
            <a:r>
              <a:rPr lang="en-US" sz="1750" dirty="0">
                <a:latin typeface="Times New Roman" panose="02020603050405020304" pitchFamily="18" charset="0"/>
                <a:ea typeface="Mukta Light" pitchFamily="34" charset="-122"/>
                <a:cs typeface="Times New Roman" panose="02020603050405020304" pitchFamily="18" charset="0"/>
              </a:rPr>
              <a:t>Facial landmark detection is fundamental to applications like facial recognition, emotion detection, and augmented reality. This project develops a deep learning model using </a:t>
            </a:r>
            <a:r>
              <a:rPr lang="en-US" sz="1750" b="1" dirty="0">
                <a:latin typeface="Times New Roman" panose="02020603050405020304" pitchFamily="18" charset="0"/>
                <a:ea typeface="Mukta Light" pitchFamily="34" charset="-122"/>
                <a:cs typeface="Times New Roman" panose="02020603050405020304" pitchFamily="18" charset="0"/>
              </a:rPr>
              <a:t>modified ResNet-18 architecture</a:t>
            </a:r>
            <a:r>
              <a:rPr lang="en-US" sz="1750" dirty="0">
                <a:latin typeface="Times New Roman" panose="02020603050405020304" pitchFamily="18" charset="0"/>
                <a:ea typeface="Mukta Light" pitchFamily="34" charset="-122"/>
                <a:cs typeface="Times New Roman" panose="02020603050405020304" pitchFamily="18" charset="0"/>
              </a:rPr>
              <a:t> to predict 68 facial landmark points directly from grayscale images.</a:t>
            </a:r>
            <a:endParaRPr lang="en-US" sz="1750" dirty="0">
              <a:latin typeface="Times New Roman" panose="02020603050405020304" pitchFamily="18" charset="0"/>
              <a:cs typeface="Times New Roman" panose="02020603050405020304" pitchFamily="18" charset="0"/>
            </a:endParaRPr>
          </a:p>
        </p:txBody>
      </p:sp>
      <p:sp>
        <p:nvSpPr>
          <p:cNvPr id="5" name="Text 2"/>
          <p:cNvSpPr/>
          <p:nvPr/>
        </p:nvSpPr>
        <p:spPr>
          <a:xfrm>
            <a:off x="7594521" y="3747968"/>
            <a:ext cx="6263878" cy="2138124"/>
          </a:xfrm>
          <a:prstGeom prst="rect">
            <a:avLst/>
          </a:prstGeom>
          <a:noFill/>
          <a:ln/>
        </p:spPr>
        <p:txBody>
          <a:bodyPr wrap="square" lIns="0" tIns="0" rIns="0" bIns="0" rtlCol="0" anchor="t"/>
          <a:lstStyle/>
          <a:p>
            <a:pPr marL="0" indent="0" algn="l">
              <a:lnSpc>
                <a:spcPts val="2800"/>
              </a:lnSpc>
              <a:buNone/>
            </a:pPr>
            <a:r>
              <a:rPr lang="en-US" sz="1750" dirty="0">
                <a:latin typeface="Times New Roman" panose="02020603050405020304" pitchFamily="18" charset="0"/>
                <a:ea typeface="Mukta Light" pitchFamily="34" charset="-122"/>
                <a:cs typeface="Times New Roman" panose="02020603050405020304" pitchFamily="18" charset="0"/>
              </a:rPr>
              <a:t>Our CNN-based approach learns discriminative facial features automatically, addressing key challenges including lighting variations, pose changes, and occlusions. Early results demonstrate improved prediction stability, reduced preprocessing requirements, and superior generalization compared to traditional handcrafted-feature methods.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Text 0"/>
          <p:cNvSpPr/>
          <p:nvPr/>
        </p:nvSpPr>
        <p:spPr>
          <a:xfrm>
            <a:off x="864037" y="934760"/>
            <a:ext cx="5486400" cy="685800"/>
          </a:xfrm>
          <a:prstGeom prst="rect">
            <a:avLst/>
          </a:prstGeom>
          <a:noFill/>
          <a:ln/>
        </p:spPr>
        <p:txBody>
          <a:bodyPr wrap="none" lIns="0" tIns="0" rIns="0" bIns="0" rtlCol="0" anchor="t"/>
          <a:lstStyle/>
          <a:p>
            <a:pPr marL="0" indent="0" algn="l">
              <a:lnSpc>
                <a:spcPts val="5400"/>
              </a:lnSpc>
              <a:buNone/>
            </a:pPr>
            <a:r>
              <a:rPr lang="en-US" sz="4300" dirty="0">
                <a:latin typeface="Times New Roman" panose="02020603050405020304" pitchFamily="18" charset="0"/>
                <a:ea typeface="Prompt Medium" pitchFamily="34" charset="-122"/>
                <a:cs typeface="Times New Roman" panose="02020603050405020304" pitchFamily="18" charset="0"/>
              </a:rPr>
              <a:t>Research Keywords</a:t>
            </a:r>
            <a:endParaRPr lang="en-US" sz="4300" dirty="0">
              <a:latin typeface="Times New Roman" panose="02020603050405020304" pitchFamily="18" charset="0"/>
              <a:cs typeface="Times New Roman" panose="02020603050405020304" pitchFamily="18" charset="0"/>
            </a:endParaRPr>
          </a:p>
        </p:txBody>
      </p:sp>
      <p:sp>
        <p:nvSpPr>
          <p:cNvPr id="3" name="Shape 1"/>
          <p:cNvSpPr/>
          <p:nvPr/>
        </p:nvSpPr>
        <p:spPr>
          <a:xfrm>
            <a:off x="864037" y="2114312"/>
            <a:ext cx="6327696" cy="1410176"/>
          </a:xfrm>
          <a:prstGeom prst="roundRect">
            <a:avLst>
              <a:gd name="adj" fmla="val 7353"/>
            </a:avLst>
          </a:prstGeom>
          <a:ln/>
        </p:spPr>
        <p:style>
          <a:lnRef idx="2">
            <a:schemeClr val="accent1"/>
          </a:lnRef>
          <a:fillRef idx="1">
            <a:schemeClr val="lt1"/>
          </a:fillRef>
          <a:effectRef idx="0">
            <a:schemeClr val="accent1"/>
          </a:effectRef>
          <a:fontRef idx="minor">
            <a:schemeClr val="dk1"/>
          </a:fontRef>
        </p:style>
      </p:sp>
      <p:sp>
        <p:nvSpPr>
          <p:cNvPr id="4" name="Text 2"/>
          <p:cNvSpPr/>
          <p:nvPr/>
        </p:nvSpPr>
        <p:spPr>
          <a:xfrm>
            <a:off x="1126093" y="2376368"/>
            <a:ext cx="2743200" cy="342900"/>
          </a:xfrm>
          <a:prstGeom prst="rect">
            <a:avLst/>
          </a:prstGeom>
          <a:noFill/>
          <a:ln/>
        </p:spPr>
        <p:txBody>
          <a:bodyPr wrap="none" lIns="0" tIns="0" rIns="0" bIns="0" rtlCol="0" anchor="t"/>
          <a:lstStyle/>
          <a:p>
            <a:pPr marL="0" indent="0" algn="l">
              <a:lnSpc>
                <a:spcPts val="2700"/>
              </a:lnSpc>
              <a:buNone/>
            </a:pPr>
            <a:r>
              <a:rPr lang="en-US" sz="2150" dirty="0">
                <a:latin typeface="Times New Roman" panose="02020603050405020304" pitchFamily="18" charset="0"/>
                <a:ea typeface="Prompt Medium" pitchFamily="34" charset="-122"/>
                <a:cs typeface="Times New Roman" panose="02020603050405020304" pitchFamily="18" charset="0"/>
              </a:rPr>
              <a:t>Deep Learning</a:t>
            </a:r>
            <a:endParaRPr lang="en-US" sz="2150" dirty="0">
              <a:latin typeface="Times New Roman" panose="02020603050405020304" pitchFamily="18" charset="0"/>
              <a:cs typeface="Times New Roman" panose="02020603050405020304" pitchFamily="18" charset="0"/>
            </a:endParaRPr>
          </a:p>
        </p:txBody>
      </p:sp>
      <p:sp>
        <p:nvSpPr>
          <p:cNvPr id="5" name="Text 3"/>
          <p:cNvSpPr/>
          <p:nvPr/>
        </p:nvSpPr>
        <p:spPr>
          <a:xfrm>
            <a:off x="1126093" y="2867382"/>
            <a:ext cx="5803583" cy="395049"/>
          </a:xfrm>
          <a:prstGeom prst="rect">
            <a:avLst/>
          </a:prstGeom>
          <a:noFill/>
          <a:ln/>
        </p:spPr>
        <p:txBody>
          <a:bodyPr wrap="none" lIns="0" tIns="0" rIns="0" bIns="0" rtlCol="0" anchor="t"/>
          <a:lstStyle/>
          <a:p>
            <a:pPr marL="0" indent="0" algn="l">
              <a:lnSpc>
                <a:spcPts val="3100"/>
              </a:lnSpc>
              <a:buNone/>
            </a:pPr>
            <a:r>
              <a:rPr lang="en-US" sz="1900" dirty="0">
                <a:latin typeface="Times New Roman" panose="02020603050405020304" pitchFamily="18" charset="0"/>
                <a:ea typeface="Mukta Light" pitchFamily="34" charset="-122"/>
                <a:cs typeface="Times New Roman" panose="02020603050405020304" pitchFamily="18" charset="0"/>
              </a:rPr>
              <a:t>Neural network architectures for computer vision</a:t>
            </a:r>
            <a:endParaRPr lang="en-US" sz="1900" dirty="0">
              <a:latin typeface="Times New Roman" panose="02020603050405020304" pitchFamily="18" charset="0"/>
              <a:cs typeface="Times New Roman" panose="02020603050405020304" pitchFamily="18" charset="0"/>
            </a:endParaRPr>
          </a:p>
        </p:txBody>
      </p:sp>
      <p:sp>
        <p:nvSpPr>
          <p:cNvPr id="6" name="Shape 4"/>
          <p:cNvSpPr/>
          <p:nvPr/>
        </p:nvSpPr>
        <p:spPr>
          <a:xfrm>
            <a:off x="7438548" y="2146876"/>
            <a:ext cx="6327815" cy="1410176"/>
          </a:xfrm>
          <a:prstGeom prst="roundRect">
            <a:avLst>
              <a:gd name="adj" fmla="val 7353"/>
            </a:avLst>
          </a:prstGeom>
          <a:ln/>
        </p:spPr>
        <p:style>
          <a:lnRef idx="2">
            <a:schemeClr val="accent1"/>
          </a:lnRef>
          <a:fillRef idx="1">
            <a:schemeClr val="lt1"/>
          </a:fillRef>
          <a:effectRef idx="0">
            <a:schemeClr val="accent1"/>
          </a:effectRef>
          <a:fontRef idx="minor">
            <a:schemeClr val="dk1"/>
          </a:fontRef>
        </p:style>
      </p:sp>
      <p:sp>
        <p:nvSpPr>
          <p:cNvPr id="7" name="Text 5"/>
          <p:cNvSpPr/>
          <p:nvPr/>
        </p:nvSpPr>
        <p:spPr>
          <a:xfrm>
            <a:off x="7700605" y="2376368"/>
            <a:ext cx="3551634" cy="342900"/>
          </a:xfrm>
          <a:prstGeom prst="rect">
            <a:avLst/>
          </a:prstGeom>
          <a:noFill/>
          <a:ln/>
        </p:spPr>
        <p:txBody>
          <a:bodyPr wrap="none" lIns="0" tIns="0" rIns="0" bIns="0" rtlCol="0" anchor="t"/>
          <a:lstStyle/>
          <a:p>
            <a:pPr marL="0" indent="0" algn="l">
              <a:lnSpc>
                <a:spcPts val="2700"/>
              </a:lnSpc>
              <a:buNone/>
            </a:pPr>
            <a:r>
              <a:rPr lang="en-US" sz="2150" dirty="0">
                <a:latin typeface="Times New Roman" panose="02020603050405020304" pitchFamily="18" charset="0"/>
                <a:ea typeface="Prompt Medium" pitchFamily="34" charset="-122"/>
                <a:cs typeface="Times New Roman" panose="02020603050405020304" pitchFamily="18" charset="0"/>
              </a:rPr>
              <a:t>Facial Landmark Detection</a:t>
            </a:r>
            <a:endParaRPr lang="en-US" sz="2150" dirty="0">
              <a:latin typeface="Times New Roman" panose="02020603050405020304" pitchFamily="18" charset="0"/>
              <a:cs typeface="Times New Roman" panose="02020603050405020304" pitchFamily="18" charset="0"/>
            </a:endParaRPr>
          </a:p>
        </p:txBody>
      </p:sp>
      <p:sp>
        <p:nvSpPr>
          <p:cNvPr id="8" name="Text 6"/>
          <p:cNvSpPr/>
          <p:nvPr/>
        </p:nvSpPr>
        <p:spPr>
          <a:xfrm>
            <a:off x="7700605" y="2867382"/>
            <a:ext cx="5803702" cy="395049"/>
          </a:xfrm>
          <a:prstGeom prst="rect">
            <a:avLst/>
          </a:prstGeom>
          <a:noFill/>
          <a:ln/>
        </p:spPr>
        <p:txBody>
          <a:bodyPr wrap="none" lIns="0" tIns="0" rIns="0" bIns="0" rtlCol="0" anchor="t"/>
          <a:lstStyle/>
          <a:p>
            <a:pPr marL="0" indent="0" algn="l">
              <a:lnSpc>
                <a:spcPts val="3100"/>
              </a:lnSpc>
              <a:buNone/>
            </a:pPr>
            <a:r>
              <a:rPr lang="en-US" sz="1900" dirty="0">
                <a:latin typeface="Times New Roman" panose="02020603050405020304" pitchFamily="18" charset="0"/>
                <a:ea typeface="Mukta Light" pitchFamily="34" charset="-122"/>
                <a:cs typeface="Times New Roman" panose="02020603050405020304" pitchFamily="18" charset="0"/>
              </a:rPr>
              <a:t>68-point keypoint identification</a:t>
            </a:r>
            <a:endParaRPr lang="en-US" sz="1900" dirty="0">
              <a:latin typeface="Times New Roman" panose="02020603050405020304" pitchFamily="18" charset="0"/>
              <a:cs typeface="Times New Roman" panose="02020603050405020304" pitchFamily="18" charset="0"/>
            </a:endParaRPr>
          </a:p>
        </p:txBody>
      </p:sp>
      <p:sp>
        <p:nvSpPr>
          <p:cNvPr id="9" name="Shape 7"/>
          <p:cNvSpPr/>
          <p:nvPr/>
        </p:nvSpPr>
        <p:spPr>
          <a:xfrm>
            <a:off x="864037" y="3771305"/>
            <a:ext cx="6327696" cy="1410176"/>
          </a:xfrm>
          <a:prstGeom prst="roundRect">
            <a:avLst>
              <a:gd name="adj" fmla="val 7353"/>
            </a:avLst>
          </a:prstGeom>
          <a:ln/>
        </p:spPr>
        <p:style>
          <a:lnRef idx="2">
            <a:schemeClr val="dk1"/>
          </a:lnRef>
          <a:fillRef idx="1">
            <a:schemeClr val="lt1"/>
          </a:fillRef>
          <a:effectRef idx="0">
            <a:schemeClr val="dk1"/>
          </a:effectRef>
          <a:fontRef idx="minor">
            <a:schemeClr val="dk1"/>
          </a:fontRef>
        </p:style>
      </p:sp>
      <p:sp>
        <p:nvSpPr>
          <p:cNvPr id="10" name="Text 8"/>
          <p:cNvSpPr/>
          <p:nvPr/>
        </p:nvSpPr>
        <p:spPr>
          <a:xfrm>
            <a:off x="1126093" y="4033361"/>
            <a:ext cx="2743200" cy="342900"/>
          </a:xfrm>
          <a:prstGeom prst="rect">
            <a:avLst/>
          </a:prstGeom>
          <a:noFill/>
          <a:ln/>
        </p:spPr>
        <p:txBody>
          <a:bodyPr wrap="none" lIns="0" tIns="0" rIns="0" bIns="0" rtlCol="0" anchor="t"/>
          <a:lstStyle/>
          <a:p>
            <a:pPr marL="0" indent="0" algn="l">
              <a:lnSpc>
                <a:spcPts val="2700"/>
              </a:lnSpc>
              <a:buNone/>
            </a:pPr>
            <a:r>
              <a:rPr lang="en-US" sz="2150" dirty="0">
                <a:latin typeface="Times New Roman" panose="02020603050405020304" pitchFamily="18" charset="0"/>
                <a:ea typeface="Prompt Medium" pitchFamily="34" charset="-122"/>
                <a:cs typeface="Times New Roman" panose="02020603050405020304" pitchFamily="18" charset="0"/>
              </a:rPr>
              <a:t>ResNet-18</a:t>
            </a:r>
            <a:endParaRPr lang="en-US" sz="2150" dirty="0">
              <a:latin typeface="Times New Roman" panose="02020603050405020304" pitchFamily="18" charset="0"/>
              <a:cs typeface="Times New Roman" panose="02020603050405020304" pitchFamily="18" charset="0"/>
            </a:endParaRPr>
          </a:p>
        </p:txBody>
      </p:sp>
      <p:sp>
        <p:nvSpPr>
          <p:cNvPr id="11" name="Text 9"/>
          <p:cNvSpPr/>
          <p:nvPr/>
        </p:nvSpPr>
        <p:spPr>
          <a:xfrm>
            <a:off x="1126093" y="4524375"/>
            <a:ext cx="5803583" cy="395049"/>
          </a:xfrm>
          <a:prstGeom prst="rect">
            <a:avLst/>
          </a:prstGeom>
          <a:noFill/>
          <a:ln/>
        </p:spPr>
        <p:txBody>
          <a:bodyPr wrap="none" lIns="0" tIns="0" rIns="0" bIns="0" rtlCol="0" anchor="t"/>
          <a:lstStyle/>
          <a:p>
            <a:pPr marL="0" indent="0" algn="l">
              <a:lnSpc>
                <a:spcPts val="3100"/>
              </a:lnSpc>
              <a:buNone/>
            </a:pPr>
            <a:r>
              <a:rPr lang="en-US" sz="1900" dirty="0">
                <a:latin typeface="Times New Roman" panose="02020603050405020304" pitchFamily="18" charset="0"/>
                <a:ea typeface="Mukta Light" pitchFamily="34" charset="-122"/>
                <a:cs typeface="Times New Roman" panose="02020603050405020304" pitchFamily="18" charset="0"/>
              </a:rPr>
              <a:t>Modified residual network architecture</a:t>
            </a:r>
            <a:endParaRPr lang="en-US" sz="1900" dirty="0">
              <a:latin typeface="Times New Roman" panose="02020603050405020304" pitchFamily="18" charset="0"/>
              <a:cs typeface="Times New Roman" panose="02020603050405020304" pitchFamily="18" charset="0"/>
            </a:endParaRPr>
          </a:p>
        </p:txBody>
      </p:sp>
      <p:sp>
        <p:nvSpPr>
          <p:cNvPr id="12" name="Shape 10"/>
          <p:cNvSpPr/>
          <p:nvPr/>
        </p:nvSpPr>
        <p:spPr>
          <a:xfrm>
            <a:off x="7438549" y="3771305"/>
            <a:ext cx="6327815" cy="1410176"/>
          </a:xfrm>
          <a:prstGeom prst="roundRect">
            <a:avLst>
              <a:gd name="adj" fmla="val 7353"/>
            </a:avLst>
          </a:prstGeom>
          <a:ln/>
        </p:spPr>
        <p:style>
          <a:lnRef idx="2">
            <a:schemeClr val="dk1"/>
          </a:lnRef>
          <a:fillRef idx="1">
            <a:schemeClr val="lt1"/>
          </a:fillRef>
          <a:effectRef idx="0">
            <a:schemeClr val="dk1"/>
          </a:effectRef>
          <a:fontRef idx="minor">
            <a:schemeClr val="dk1"/>
          </a:fontRef>
        </p:style>
      </p:sp>
      <p:sp>
        <p:nvSpPr>
          <p:cNvPr id="13" name="Text 11"/>
          <p:cNvSpPr/>
          <p:nvPr/>
        </p:nvSpPr>
        <p:spPr>
          <a:xfrm>
            <a:off x="7700605" y="4033361"/>
            <a:ext cx="2743200" cy="342900"/>
          </a:xfrm>
          <a:prstGeom prst="rect">
            <a:avLst/>
          </a:prstGeom>
          <a:noFill/>
          <a:ln/>
        </p:spPr>
        <p:txBody>
          <a:bodyPr wrap="none" lIns="0" tIns="0" rIns="0" bIns="0" rtlCol="0" anchor="t"/>
          <a:lstStyle/>
          <a:p>
            <a:pPr marL="0" indent="0" algn="l">
              <a:lnSpc>
                <a:spcPts val="2700"/>
              </a:lnSpc>
              <a:buNone/>
            </a:pPr>
            <a:r>
              <a:rPr lang="en-US" sz="2150" dirty="0">
                <a:latin typeface="Times New Roman" panose="02020603050405020304" pitchFamily="18" charset="0"/>
                <a:ea typeface="Prompt Medium" pitchFamily="34" charset="-122"/>
                <a:cs typeface="Times New Roman" panose="02020603050405020304" pitchFamily="18" charset="0"/>
              </a:rPr>
              <a:t>CNNs</a:t>
            </a:r>
            <a:endParaRPr lang="en-US" sz="2150" dirty="0">
              <a:latin typeface="Times New Roman" panose="02020603050405020304" pitchFamily="18" charset="0"/>
              <a:cs typeface="Times New Roman" panose="02020603050405020304" pitchFamily="18" charset="0"/>
            </a:endParaRPr>
          </a:p>
        </p:txBody>
      </p:sp>
      <p:sp>
        <p:nvSpPr>
          <p:cNvPr id="14" name="Text 12"/>
          <p:cNvSpPr/>
          <p:nvPr/>
        </p:nvSpPr>
        <p:spPr>
          <a:xfrm>
            <a:off x="7700605" y="4524375"/>
            <a:ext cx="5803702" cy="395049"/>
          </a:xfrm>
          <a:prstGeom prst="rect">
            <a:avLst/>
          </a:prstGeom>
          <a:noFill/>
          <a:ln/>
        </p:spPr>
        <p:txBody>
          <a:bodyPr wrap="none" lIns="0" tIns="0" rIns="0" bIns="0" rtlCol="0" anchor="t"/>
          <a:lstStyle/>
          <a:p>
            <a:pPr marL="0" indent="0" algn="l">
              <a:lnSpc>
                <a:spcPts val="3100"/>
              </a:lnSpc>
              <a:buNone/>
            </a:pPr>
            <a:r>
              <a:rPr lang="en-US" sz="1900" dirty="0">
                <a:latin typeface="Times New Roman" panose="02020603050405020304" pitchFamily="18" charset="0"/>
                <a:ea typeface="Mukta Light" pitchFamily="34" charset="-122"/>
                <a:cs typeface="Times New Roman" panose="02020603050405020304" pitchFamily="18" charset="0"/>
              </a:rPr>
              <a:t>Convolutional neural networks</a:t>
            </a:r>
            <a:endParaRPr lang="en-US" sz="1900" dirty="0">
              <a:latin typeface="Times New Roman" panose="02020603050405020304" pitchFamily="18" charset="0"/>
              <a:cs typeface="Times New Roman" panose="02020603050405020304" pitchFamily="18" charset="0"/>
            </a:endParaRPr>
          </a:p>
        </p:txBody>
      </p:sp>
      <p:sp>
        <p:nvSpPr>
          <p:cNvPr id="15" name="Shape 13"/>
          <p:cNvSpPr/>
          <p:nvPr/>
        </p:nvSpPr>
        <p:spPr>
          <a:xfrm>
            <a:off x="864037" y="5459135"/>
            <a:ext cx="4136231" cy="1835706"/>
          </a:xfrm>
          <a:prstGeom prst="roundRect">
            <a:avLst>
              <a:gd name="adj" fmla="val 5649"/>
            </a:avLst>
          </a:prstGeom>
          <a:ln/>
        </p:spPr>
        <p:style>
          <a:lnRef idx="2">
            <a:schemeClr val="dk1"/>
          </a:lnRef>
          <a:fillRef idx="1">
            <a:schemeClr val="lt1"/>
          </a:fillRef>
          <a:effectRef idx="0">
            <a:schemeClr val="dk1"/>
          </a:effectRef>
          <a:fontRef idx="minor">
            <a:schemeClr val="dk1"/>
          </a:fontRef>
        </p:style>
      </p:sp>
      <p:sp>
        <p:nvSpPr>
          <p:cNvPr id="16" name="Text 14"/>
          <p:cNvSpPr/>
          <p:nvPr/>
        </p:nvSpPr>
        <p:spPr>
          <a:xfrm>
            <a:off x="1141333" y="5736431"/>
            <a:ext cx="2743200" cy="342900"/>
          </a:xfrm>
          <a:prstGeom prst="rect">
            <a:avLst/>
          </a:prstGeom>
          <a:noFill/>
          <a:ln/>
        </p:spPr>
        <p:txBody>
          <a:bodyPr wrap="none" lIns="0" tIns="0" rIns="0" bIns="0" rtlCol="0" anchor="t"/>
          <a:lstStyle/>
          <a:p>
            <a:pPr marL="0" indent="0" algn="l">
              <a:lnSpc>
                <a:spcPts val="2700"/>
              </a:lnSpc>
              <a:buNone/>
            </a:pPr>
            <a:r>
              <a:rPr lang="en-US" sz="2150" dirty="0">
                <a:latin typeface="Times New Roman" panose="02020603050405020304" pitchFamily="18" charset="0"/>
                <a:ea typeface="Prompt Medium" pitchFamily="34" charset="-122"/>
                <a:cs typeface="Times New Roman" panose="02020603050405020304" pitchFamily="18" charset="0"/>
              </a:rPr>
              <a:t>Computer Vision</a:t>
            </a:r>
            <a:endParaRPr lang="en-US" sz="2150" dirty="0">
              <a:latin typeface="Times New Roman" panose="02020603050405020304" pitchFamily="18" charset="0"/>
              <a:cs typeface="Times New Roman" panose="02020603050405020304" pitchFamily="18" charset="0"/>
            </a:endParaRPr>
          </a:p>
        </p:txBody>
      </p:sp>
      <p:sp>
        <p:nvSpPr>
          <p:cNvPr id="17" name="Text 15"/>
          <p:cNvSpPr/>
          <p:nvPr/>
        </p:nvSpPr>
        <p:spPr>
          <a:xfrm>
            <a:off x="1141333" y="6227445"/>
            <a:ext cx="3581638" cy="395049"/>
          </a:xfrm>
          <a:prstGeom prst="rect">
            <a:avLst/>
          </a:prstGeom>
          <a:noFill/>
          <a:ln/>
        </p:spPr>
        <p:txBody>
          <a:bodyPr wrap="none" lIns="0" tIns="0" rIns="0" bIns="0" rtlCol="0" anchor="t"/>
          <a:lstStyle/>
          <a:p>
            <a:pPr marL="0" indent="0" algn="l">
              <a:lnSpc>
                <a:spcPts val="3100"/>
              </a:lnSpc>
              <a:buNone/>
            </a:pPr>
            <a:r>
              <a:rPr lang="en-US" sz="1900" dirty="0">
                <a:latin typeface="Times New Roman" panose="02020603050405020304" pitchFamily="18" charset="0"/>
                <a:ea typeface="Mukta Light" pitchFamily="34" charset="-122"/>
                <a:cs typeface="Times New Roman" panose="02020603050405020304" pitchFamily="18" charset="0"/>
              </a:rPr>
              <a:t>Visual data processing and analysis</a:t>
            </a:r>
            <a:endParaRPr lang="en-US" sz="1900" dirty="0">
              <a:latin typeface="Times New Roman" panose="02020603050405020304" pitchFamily="18" charset="0"/>
              <a:cs typeface="Times New Roman" panose="02020603050405020304" pitchFamily="18" charset="0"/>
            </a:endParaRPr>
          </a:p>
        </p:txBody>
      </p:sp>
      <p:sp>
        <p:nvSpPr>
          <p:cNvPr id="18" name="Shape 16"/>
          <p:cNvSpPr/>
          <p:nvPr/>
        </p:nvSpPr>
        <p:spPr>
          <a:xfrm>
            <a:off x="5247084" y="5459135"/>
            <a:ext cx="4136231" cy="1835706"/>
          </a:xfrm>
          <a:prstGeom prst="roundRect">
            <a:avLst>
              <a:gd name="adj" fmla="val 5649"/>
            </a:avLst>
          </a:prstGeom>
          <a:ln/>
        </p:spPr>
        <p:style>
          <a:lnRef idx="2">
            <a:schemeClr val="dk1"/>
          </a:lnRef>
          <a:fillRef idx="1">
            <a:schemeClr val="lt1"/>
          </a:fillRef>
          <a:effectRef idx="0">
            <a:schemeClr val="dk1"/>
          </a:effectRef>
          <a:fontRef idx="minor">
            <a:schemeClr val="dk1"/>
          </a:fontRef>
        </p:style>
      </p:sp>
      <p:sp>
        <p:nvSpPr>
          <p:cNvPr id="19" name="Text 17"/>
          <p:cNvSpPr/>
          <p:nvPr/>
        </p:nvSpPr>
        <p:spPr>
          <a:xfrm>
            <a:off x="5524381" y="5736431"/>
            <a:ext cx="2743200" cy="342900"/>
          </a:xfrm>
          <a:prstGeom prst="rect">
            <a:avLst/>
          </a:prstGeom>
          <a:noFill/>
          <a:ln/>
        </p:spPr>
        <p:txBody>
          <a:bodyPr wrap="none" lIns="0" tIns="0" rIns="0" bIns="0" rtlCol="0" anchor="t"/>
          <a:lstStyle/>
          <a:p>
            <a:pPr marL="0" indent="0" algn="l">
              <a:lnSpc>
                <a:spcPts val="2700"/>
              </a:lnSpc>
              <a:buNone/>
            </a:pPr>
            <a:r>
              <a:rPr lang="en-US" sz="2150" dirty="0">
                <a:latin typeface="Times New Roman" panose="02020603050405020304" pitchFamily="18" charset="0"/>
                <a:ea typeface="Prompt Medium" pitchFamily="34" charset="-122"/>
                <a:cs typeface="Times New Roman" panose="02020603050405020304" pitchFamily="18" charset="0"/>
              </a:rPr>
              <a:t>Feature Extraction</a:t>
            </a:r>
            <a:endParaRPr lang="en-US" sz="2150" dirty="0">
              <a:latin typeface="Times New Roman" panose="02020603050405020304" pitchFamily="18" charset="0"/>
              <a:cs typeface="Times New Roman" panose="02020603050405020304" pitchFamily="18" charset="0"/>
            </a:endParaRPr>
          </a:p>
        </p:txBody>
      </p:sp>
      <p:sp>
        <p:nvSpPr>
          <p:cNvPr id="20" name="Text 18"/>
          <p:cNvSpPr/>
          <p:nvPr/>
        </p:nvSpPr>
        <p:spPr>
          <a:xfrm>
            <a:off x="5524381" y="6227445"/>
            <a:ext cx="3581638" cy="790099"/>
          </a:xfrm>
          <a:prstGeom prst="rect">
            <a:avLst/>
          </a:prstGeom>
          <a:noFill/>
          <a:ln/>
        </p:spPr>
        <p:txBody>
          <a:bodyPr wrap="square" lIns="0" tIns="0" rIns="0" bIns="0" rtlCol="0" anchor="t"/>
          <a:lstStyle/>
          <a:p>
            <a:pPr marL="0" indent="0" algn="l">
              <a:lnSpc>
                <a:spcPts val="3100"/>
              </a:lnSpc>
              <a:buNone/>
            </a:pPr>
            <a:r>
              <a:rPr lang="en-US" sz="1900" dirty="0">
                <a:latin typeface="Times New Roman" panose="02020603050405020304" pitchFamily="18" charset="0"/>
                <a:ea typeface="Mukta Light" pitchFamily="34" charset="-122"/>
                <a:cs typeface="Times New Roman" panose="02020603050405020304" pitchFamily="18" charset="0"/>
              </a:rPr>
              <a:t>Hierarchical representation learning</a:t>
            </a:r>
            <a:endParaRPr lang="en-US" sz="1900" dirty="0">
              <a:latin typeface="Times New Roman" panose="02020603050405020304" pitchFamily="18" charset="0"/>
              <a:cs typeface="Times New Roman" panose="02020603050405020304" pitchFamily="18" charset="0"/>
            </a:endParaRPr>
          </a:p>
        </p:txBody>
      </p:sp>
      <p:sp>
        <p:nvSpPr>
          <p:cNvPr id="21" name="Shape 19"/>
          <p:cNvSpPr/>
          <p:nvPr/>
        </p:nvSpPr>
        <p:spPr>
          <a:xfrm>
            <a:off x="9630132" y="5459135"/>
            <a:ext cx="4136231" cy="1835706"/>
          </a:xfrm>
          <a:prstGeom prst="roundRect">
            <a:avLst>
              <a:gd name="adj" fmla="val 5649"/>
            </a:avLst>
          </a:prstGeom>
          <a:ln/>
        </p:spPr>
        <p:style>
          <a:lnRef idx="2">
            <a:schemeClr val="dk1"/>
          </a:lnRef>
          <a:fillRef idx="1">
            <a:schemeClr val="lt1"/>
          </a:fillRef>
          <a:effectRef idx="0">
            <a:schemeClr val="dk1"/>
          </a:effectRef>
          <a:fontRef idx="minor">
            <a:schemeClr val="dk1"/>
          </a:fontRef>
        </p:style>
      </p:sp>
      <p:sp>
        <p:nvSpPr>
          <p:cNvPr id="22" name="Text 20"/>
          <p:cNvSpPr/>
          <p:nvPr/>
        </p:nvSpPr>
        <p:spPr>
          <a:xfrm>
            <a:off x="9907429" y="5736431"/>
            <a:ext cx="2743200" cy="342900"/>
          </a:xfrm>
          <a:prstGeom prst="rect">
            <a:avLst/>
          </a:prstGeom>
          <a:noFill/>
          <a:ln/>
        </p:spPr>
        <p:txBody>
          <a:bodyPr wrap="none" lIns="0" tIns="0" rIns="0" bIns="0" rtlCol="0" anchor="t"/>
          <a:lstStyle/>
          <a:p>
            <a:pPr marL="0" indent="0" algn="l">
              <a:lnSpc>
                <a:spcPts val="2700"/>
              </a:lnSpc>
              <a:buNone/>
            </a:pPr>
            <a:r>
              <a:rPr lang="en-US" sz="2150" dirty="0">
                <a:latin typeface="Times New Roman" panose="02020603050405020304" pitchFamily="18" charset="0"/>
                <a:ea typeface="Prompt Medium" pitchFamily="34" charset="-122"/>
                <a:cs typeface="Times New Roman" panose="02020603050405020304" pitchFamily="18" charset="0"/>
              </a:rPr>
              <a:t>Image Processing</a:t>
            </a:r>
            <a:endParaRPr lang="en-US" sz="2150" dirty="0">
              <a:latin typeface="Times New Roman" panose="02020603050405020304" pitchFamily="18" charset="0"/>
              <a:cs typeface="Times New Roman" panose="02020603050405020304" pitchFamily="18" charset="0"/>
            </a:endParaRPr>
          </a:p>
        </p:txBody>
      </p:sp>
      <p:sp>
        <p:nvSpPr>
          <p:cNvPr id="23" name="Text 21"/>
          <p:cNvSpPr/>
          <p:nvPr/>
        </p:nvSpPr>
        <p:spPr>
          <a:xfrm>
            <a:off x="9907429" y="6227445"/>
            <a:ext cx="3581638" cy="790099"/>
          </a:xfrm>
          <a:prstGeom prst="rect">
            <a:avLst/>
          </a:prstGeom>
          <a:noFill/>
          <a:ln/>
        </p:spPr>
        <p:txBody>
          <a:bodyPr wrap="square" lIns="0" tIns="0" rIns="0" bIns="0" rtlCol="0" anchor="t"/>
          <a:lstStyle/>
          <a:p>
            <a:pPr marL="0" indent="0" algn="l">
              <a:lnSpc>
                <a:spcPts val="3100"/>
              </a:lnSpc>
              <a:buNone/>
            </a:pPr>
            <a:r>
              <a:rPr lang="en-US" sz="1900" dirty="0">
                <a:latin typeface="Times New Roman" panose="02020603050405020304" pitchFamily="18" charset="0"/>
                <a:ea typeface="Mukta Light" pitchFamily="34" charset="-122"/>
                <a:cs typeface="Times New Roman" panose="02020603050405020304" pitchFamily="18" charset="0"/>
              </a:rPr>
              <a:t>Preprocessing and normalization pipelines</a:t>
            </a:r>
            <a:endParaRPr lang="en-US" sz="19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774144" y="608648"/>
            <a:ext cx="11029117" cy="614482"/>
          </a:xfrm>
          <a:prstGeom prst="rect">
            <a:avLst/>
          </a:prstGeom>
          <a:noFill/>
          <a:ln/>
        </p:spPr>
        <p:txBody>
          <a:bodyPr wrap="none" lIns="0" tIns="0" rIns="0" bIns="0" rtlCol="0" anchor="t"/>
          <a:lstStyle/>
          <a:p>
            <a:pPr marL="0" indent="0" algn="l">
              <a:lnSpc>
                <a:spcPts val="4800"/>
              </a:lnSpc>
              <a:buNone/>
            </a:pPr>
            <a:r>
              <a:rPr lang="en-US" sz="3850" dirty="0">
                <a:latin typeface="Times New Roman" panose="02020603050405020304" pitchFamily="18" charset="0"/>
                <a:ea typeface="Prompt Medium" pitchFamily="34" charset="-122"/>
                <a:cs typeface="Times New Roman" panose="02020603050405020304" pitchFamily="18" charset="0"/>
              </a:rPr>
              <a:t>Introduction: Understanding Facial Landmarks</a:t>
            </a:r>
            <a:endParaRPr lang="en-US" sz="3850" dirty="0">
              <a:latin typeface="Times New Roman" panose="02020603050405020304" pitchFamily="18" charset="0"/>
              <a:cs typeface="Times New Roman" panose="02020603050405020304" pitchFamily="18" charset="0"/>
            </a:endParaRPr>
          </a:p>
        </p:txBody>
      </p:sp>
      <p:sp>
        <p:nvSpPr>
          <p:cNvPr id="3" name="Text 1"/>
          <p:cNvSpPr/>
          <p:nvPr/>
        </p:nvSpPr>
        <p:spPr>
          <a:xfrm>
            <a:off x="774144" y="1665446"/>
            <a:ext cx="13082111" cy="707707"/>
          </a:xfrm>
          <a:prstGeom prst="rect">
            <a:avLst/>
          </a:prstGeom>
          <a:noFill/>
          <a:ln/>
        </p:spPr>
        <p:txBody>
          <a:bodyPr wrap="square" lIns="0" tIns="0" rIns="0" bIns="0" rtlCol="0" anchor="t"/>
          <a:lstStyle/>
          <a:p>
            <a:pPr marL="0" indent="0" algn="l">
              <a:lnSpc>
                <a:spcPts val="2750"/>
              </a:lnSpc>
              <a:buNone/>
            </a:pPr>
            <a:r>
              <a:rPr lang="en-US" sz="1700" dirty="0">
                <a:latin typeface="Times New Roman" panose="02020603050405020304" pitchFamily="18" charset="0"/>
                <a:ea typeface="Mukta Light" pitchFamily="34" charset="-122"/>
                <a:cs typeface="Times New Roman" panose="02020603050405020304" pitchFamily="18" charset="0"/>
              </a:rPr>
              <a:t>Facial landmark detection identifies essential facial keypoints including eyes, eyebrows, nose, mouth, and jawline. These landmarks form the foundation for advanced computer vision applications.</a:t>
            </a:r>
            <a:endParaRPr lang="en-US" sz="17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144" y="2621994"/>
            <a:ext cx="552926" cy="552926"/>
          </a:xfrm>
          <a:prstGeom prst="rect">
            <a:avLst/>
          </a:prstGeom>
        </p:spPr>
      </p:pic>
      <p:sp>
        <p:nvSpPr>
          <p:cNvPr id="5" name="Text 2"/>
          <p:cNvSpPr/>
          <p:nvPr/>
        </p:nvSpPr>
        <p:spPr>
          <a:xfrm>
            <a:off x="774144" y="3451384"/>
            <a:ext cx="2457807" cy="307181"/>
          </a:xfrm>
          <a:prstGeom prst="rect">
            <a:avLst/>
          </a:prstGeom>
          <a:noFill/>
          <a:ln/>
        </p:spPr>
        <p:txBody>
          <a:bodyPr wrap="none" lIns="0" tIns="0" rIns="0" bIns="0" rtlCol="0" anchor="t"/>
          <a:lstStyle/>
          <a:p>
            <a:pPr marL="0" indent="0" algn="l">
              <a:lnSpc>
                <a:spcPts val="2400"/>
              </a:lnSpc>
              <a:buNone/>
            </a:pPr>
            <a:r>
              <a:rPr lang="en-US" sz="1900" dirty="0">
                <a:latin typeface="Times New Roman" panose="02020603050405020304" pitchFamily="18" charset="0"/>
                <a:ea typeface="Prompt Medium" pitchFamily="34" charset="-122"/>
                <a:cs typeface="Times New Roman" panose="02020603050405020304" pitchFamily="18" charset="0"/>
              </a:rPr>
              <a:t>Face Recognition</a:t>
            </a:r>
            <a:endParaRPr lang="en-US" sz="1900" dirty="0">
              <a:latin typeface="Times New Roman" panose="02020603050405020304" pitchFamily="18" charset="0"/>
              <a:cs typeface="Times New Roman" panose="02020603050405020304" pitchFamily="18" charset="0"/>
            </a:endParaRPr>
          </a:p>
        </p:txBody>
      </p:sp>
      <p:sp>
        <p:nvSpPr>
          <p:cNvPr id="6" name="Text 3"/>
          <p:cNvSpPr/>
          <p:nvPr/>
        </p:nvSpPr>
        <p:spPr>
          <a:xfrm>
            <a:off x="774144" y="3891201"/>
            <a:ext cx="4176355" cy="707707"/>
          </a:xfrm>
          <a:prstGeom prst="rect">
            <a:avLst/>
          </a:prstGeom>
          <a:noFill/>
          <a:ln/>
        </p:spPr>
        <p:txBody>
          <a:bodyPr wrap="square" lIns="0" tIns="0" rIns="0" bIns="0" rtlCol="0" anchor="t"/>
          <a:lstStyle/>
          <a:p>
            <a:pPr marL="0" indent="0" algn="l">
              <a:lnSpc>
                <a:spcPts val="2750"/>
              </a:lnSpc>
              <a:buNone/>
            </a:pPr>
            <a:r>
              <a:rPr lang="en-US" sz="1700" dirty="0">
                <a:latin typeface="Times New Roman" panose="02020603050405020304" pitchFamily="18" charset="0"/>
                <a:ea typeface="Mukta Light" pitchFamily="34" charset="-122"/>
                <a:cs typeface="Times New Roman" panose="02020603050405020304" pitchFamily="18" charset="0"/>
              </a:rPr>
              <a:t>Identity verification and authentication systems</a:t>
            </a:r>
            <a:endParaRPr lang="en-US" sz="170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26963" y="2621994"/>
            <a:ext cx="552926" cy="552926"/>
          </a:xfrm>
          <a:prstGeom prst="rect">
            <a:avLst/>
          </a:prstGeom>
        </p:spPr>
      </p:pic>
      <p:sp>
        <p:nvSpPr>
          <p:cNvPr id="8" name="Text 4"/>
          <p:cNvSpPr/>
          <p:nvPr/>
        </p:nvSpPr>
        <p:spPr>
          <a:xfrm>
            <a:off x="5226963" y="3451384"/>
            <a:ext cx="2457807" cy="307181"/>
          </a:xfrm>
          <a:prstGeom prst="rect">
            <a:avLst/>
          </a:prstGeom>
          <a:noFill/>
          <a:ln/>
        </p:spPr>
        <p:txBody>
          <a:bodyPr wrap="none" lIns="0" tIns="0" rIns="0" bIns="0" rtlCol="0" anchor="t"/>
          <a:lstStyle/>
          <a:p>
            <a:pPr marL="0" indent="0" algn="l">
              <a:lnSpc>
                <a:spcPts val="2400"/>
              </a:lnSpc>
              <a:buNone/>
            </a:pPr>
            <a:r>
              <a:rPr lang="en-US" sz="1900" dirty="0">
                <a:latin typeface="Times New Roman" panose="02020603050405020304" pitchFamily="18" charset="0"/>
                <a:ea typeface="Prompt Medium" pitchFamily="34" charset="-122"/>
                <a:cs typeface="Times New Roman" panose="02020603050405020304" pitchFamily="18" charset="0"/>
              </a:rPr>
              <a:t>Emotion Analysis</a:t>
            </a:r>
            <a:endParaRPr lang="en-US" sz="1900" dirty="0">
              <a:latin typeface="Times New Roman" panose="02020603050405020304" pitchFamily="18" charset="0"/>
              <a:cs typeface="Times New Roman" panose="02020603050405020304" pitchFamily="18" charset="0"/>
            </a:endParaRPr>
          </a:p>
        </p:txBody>
      </p:sp>
      <p:sp>
        <p:nvSpPr>
          <p:cNvPr id="9" name="Text 5"/>
          <p:cNvSpPr/>
          <p:nvPr/>
        </p:nvSpPr>
        <p:spPr>
          <a:xfrm>
            <a:off x="5226963" y="3891201"/>
            <a:ext cx="4176355" cy="353854"/>
          </a:xfrm>
          <a:prstGeom prst="rect">
            <a:avLst/>
          </a:prstGeom>
          <a:noFill/>
          <a:ln/>
        </p:spPr>
        <p:txBody>
          <a:bodyPr wrap="none" lIns="0" tIns="0" rIns="0" bIns="0" rtlCol="0" anchor="t"/>
          <a:lstStyle/>
          <a:p>
            <a:pPr marL="0" indent="0" algn="l">
              <a:lnSpc>
                <a:spcPts val="2750"/>
              </a:lnSpc>
              <a:buNone/>
            </a:pPr>
            <a:r>
              <a:rPr lang="en-US" sz="1700" dirty="0">
                <a:latin typeface="Times New Roman" panose="02020603050405020304" pitchFamily="18" charset="0"/>
                <a:ea typeface="Mukta Light" pitchFamily="34" charset="-122"/>
                <a:cs typeface="Times New Roman" panose="02020603050405020304" pitchFamily="18" charset="0"/>
              </a:rPr>
              <a:t>Detecting and classifying facial expressions</a:t>
            </a:r>
            <a:endParaRPr lang="en-US" sz="17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9781" y="2621994"/>
            <a:ext cx="552926" cy="552926"/>
          </a:xfrm>
          <a:prstGeom prst="rect">
            <a:avLst/>
          </a:prstGeom>
        </p:spPr>
      </p:pic>
      <p:sp>
        <p:nvSpPr>
          <p:cNvPr id="11" name="Text 6"/>
          <p:cNvSpPr/>
          <p:nvPr/>
        </p:nvSpPr>
        <p:spPr>
          <a:xfrm>
            <a:off x="9679781" y="3451384"/>
            <a:ext cx="2607707" cy="307181"/>
          </a:xfrm>
          <a:prstGeom prst="rect">
            <a:avLst/>
          </a:prstGeom>
          <a:noFill/>
          <a:ln/>
        </p:spPr>
        <p:txBody>
          <a:bodyPr wrap="none" lIns="0" tIns="0" rIns="0" bIns="0" rtlCol="0" anchor="t"/>
          <a:lstStyle/>
          <a:p>
            <a:pPr marL="0" indent="0" algn="l">
              <a:lnSpc>
                <a:spcPts val="2400"/>
              </a:lnSpc>
              <a:buNone/>
            </a:pPr>
            <a:r>
              <a:rPr lang="en-US" sz="1900" dirty="0">
                <a:latin typeface="Times New Roman" panose="02020603050405020304" pitchFamily="18" charset="0"/>
                <a:ea typeface="Prompt Medium" pitchFamily="34" charset="-122"/>
                <a:cs typeface="Times New Roman" panose="02020603050405020304" pitchFamily="18" charset="0"/>
              </a:rPr>
              <a:t>Head-Pose Estimation</a:t>
            </a:r>
            <a:endParaRPr lang="en-US" sz="1900" dirty="0">
              <a:latin typeface="Times New Roman" panose="02020603050405020304" pitchFamily="18" charset="0"/>
              <a:cs typeface="Times New Roman" panose="02020603050405020304" pitchFamily="18" charset="0"/>
            </a:endParaRPr>
          </a:p>
        </p:txBody>
      </p:sp>
      <p:sp>
        <p:nvSpPr>
          <p:cNvPr id="12" name="Text 7"/>
          <p:cNvSpPr/>
          <p:nvPr/>
        </p:nvSpPr>
        <p:spPr>
          <a:xfrm>
            <a:off x="9679781" y="3891201"/>
            <a:ext cx="4176355" cy="353854"/>
          </a:xfrm>
          <a:prstGeom prst="rect">
            <a:avLst/>
          </a:prstGeom>
          <a:noFill/>
          <a:ln/>
        </p:spPr>
        <p:txBody>
          <a:bodyPr wrap="none" lIns="0" tIns="0" rIns="0" bIns="0" rtlCol="0" anchor="t"/>
          <a:lstStyle/>
          <a:p>
            <a:pPr marL="0" indent="0" algn="l">
              <a:lnSpc>
                <a:spcPts val="2750"/>
              </a:lnSpc>
              <a:buNone/>
            </a:pPr>
            <a:r>
              <a:rPr lang="en-US" sz="1700" dirty="0">
                <a:latin typeface="Times New Roman" panose="02020603050405020304" pitchFamily="18" charset="0"/>
                <a:ea typeface="Mukta Light" pitchFamily="34" charset="-122"/>
                <a:cs typeface="Times New Roman" panose="02020603050405020304" pitchFamily="18" charset="0"/>
              </a:rPr>
              <a:t>Tracking orientation and gaze direction</a:t>
            </a:r>
            <a:endParaRPr lang="en-US" sz="1700" dirty="0">
              <a:latin typeface="Times New Roman" panose="02020603050405020304" pitchFamily="18" charset="0"/>
              <a:cs typeface="Times New Roman" panose="02020603050405020304" pitchFamily="18" charset="0"/>
            </a:endParaRPr>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4144" y="5041225"/>
            <a:ext cx="552926" cy="552926"/>
          </a:xfrm>
          <a:prstGeom prst="rect">
            <a:avLst/>
          </a:prstGeom>
        </p:spPr>
      </p:pic>
      <p:sp>
        <p:nvSpPr>
          <p:cNvPr id="14" name="Text 8"/>
          <p:cNvSpPr/>
          <p:nvPr/>
        </p:nvSpPr>
        <p:spPr>
          <a:xfrm>
            <a:off x="774144" y="5870615"/>
            <a:ext cx="2457807" cy="307181"/>
          </a:xfrm>
          <a:prstGeom prst="rect">
            <a:avLst/>
          </a:prstGeom>
          <a:noFill/>
          <a:ln/>
        </p:spPr>
        <p:txBody>
          <a:bodyPr wrap="none" lIns="0" tIns="0" rIns="0" bIns="0" rtlCol="0" anchor="t"/>
          <a:lstStyle/>
          <a:p>
            <a:pPr marL="0" indent="0" algn="l">
              <a:lnSpc>
                <a:spcPts val="2400"/>
              </a:lnSpc>
              <a:buNone/>
            </a:pPr>
            <a:r>
              <a:rPr lang="en-US" sz="1900" dirty="0">
                <a:latin typeface="Times New Roman" panose="02020603050405020304" pitchFamily="18" charset="0"/>
                <a:ea typeface="Prompt Medium" pitchFamily="34" charset="-122"/>
                <a:cs typeface="Times New Roman" panose="02020603050405020304" pitchFamily="18" charset="0"/>
              </a:rPr>
              <a:t>Augmented Reality</a:t>
            </a:r>
            <a:endParaRPr lang="en-US" sz="1900" dirty="0">
              <a:latin typeface="Times New Roman" panose="02020603050405020304" pitchFamily="18" charset="0"/>
              <a:cs typeface="Times New Roman" panose="02020603050405020304" pitchFamily="18" charset="0"/>
            </a:endParaRPr>
          </a:p>
        </p:txBody>
      </p:sp>
      <p:sp>
        <p:nvSpPr>
          <p:cNvPr id="15" name="Text 9"/>
          <p:cNvSpPr/>
          <p:nvPr/>
        </p:nvSpPr>
        <p:spPr>
          <a:xfrm>
            <a:off x="774144" y="6310432"/>
            <a:ext cx="4176355" cy="353854"/>
          </a:xfrm>
          <a:prstGeom prst="rect">
            <a:avLst/>
          </a:prstGeom>
          <a:noFill/>
          <a:ln/>
        </p:spPr>
        <p:txBody>
          <a:bodyPr wrap="none" lIns="0" tIns="0" rIns="0" bIns="0" rtlCol="0" anchor="t"/>
          <a:lstStyle/>
          <a:p>
            <a:pPr marL="0" indent="0" algn="l">
              <a:lnSpc>
                <a:spcPts val="2750"/>
              </a:lnSpc>
              <a:buNone/>
            </a:pPr>
            <a:r>
              <a:rPr lang="en-US" sz="1700" dirty="0">
                <a:latin typeface="Times New Roman" panose="02020603050405020304" pitchFamily="18" charset="0"/>
                <a:ea typeface="Mukta Light" pitchFamily="34" charset="-122"/>
                <a:cs typeface="Times New Roman" panose="02020603050405020304" pitchFamily="18" charset="0"/>
              </a:rPr>
              <a:t>Real-time face filters and overlays</a:t>
            </a:r>
            <a:endParaRPr lang="en-US" sz="1700" dirty="0">
              <a:latin typeface="Times New Roman" panose="02020603050405020304" pitchFamily="18" charset="0"/>
              <a:cs typeface="Times New Roman" panose="02020603050405020304" pitchFamily="18" charset="0"/>
            </a:endParaRPr>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26963" y="5041225"/>
            <a:ext cx="552926" cy="552926"/>
          </a:xfrm>
          <a:prstGeom prst="rect">
            <a:avLst/>
          </a:prstGeom>
        </p:spPr>
      </p:pic>
      <p:sp>
        <p:nvSpPr>
          <p:cNvPr id="17" name="Text 10"/>
          <p:cNvSpPr/>
          <p:nvPr/>
        </p:nvSpPr>
        <p:spPr>
          <a:xfrm>
            <a:off x="5226963" y="5870615"/>
            <a:ext cx="2457807" cy="307181"/>
          </a:xfrm>
          <a:prstGeom prst="rect">
            <a:avLst/>
          </a:prstGeom>
          <a:noFill/>
          <a:ln/>
        </p:spPr>
        <p:txBody>
          <a:bodyPr wrap="none" lIns="0" tIns="0" rIns="0" bIns="0" rtlCol="0" anchor="t"/>
          <a:lstStyle/>
          <a:p>
            <a:pPr marL="0" indent="0" algn="l">
              <a:lnSpc>
                <a:spcPts val="2400"/>
              </a:lnSpc>
              <a:buNone/>
            </a:pPr>
            <a:r>
              <a:rPr lang="en-US" sz="1900" dirty="0">
                <a:latin typeface="Times New Roman" panose="02020603050405020304" pitchFamily="18" charset="0"/>
                <a:ea typeface="Prompt Medium" pitchFamily="34" charset="-122"/>
                <a:cs typeface="Times New Roman" panose="02020603050405020304" pitchFamily="18" charset="0"/>
              </a:rPr>
              <a:t>3D Reconstruction</a:t>
            </a:r>
            <a:endParaRPr lang="en-US" sz="1900" dirty="0">
              <a:latin typeface="Times New Roman" panose="02020603050405020304" pitchFamily="18" charset="0"/>
              <a:cs typeface="Times New Roman" panose="02020603050405020304" pitchFamily="18" charset="0"/>
            </a:endParaRPr>
          </a:p>
        </p:txBody>
      </p:sp>
      <p:sp>
        <p:nvSpPr>
          <p:cNvPr id="18" name="Text 11"/>
          <p:cNvSpPr/>
          <p:nvPr/>
        </p:nvSpPr>
        <p:spPr>
          <a:xfrm>
            <a:off x="5226963" y="6310432"/>
            <a:ext cx="4176355" cy="353854"/>
          </a:xfrm>
          <a:prstGeom prst="rect">
            <a:avLst/>
          </a:prstGeom>
          <a:noFill/>
          <a:ln/>
        </p:spPr>
        <p:txBody>
          <a:bodyPr wrap="none" lIns="0" tIns="0" rIns="0" bIns="0" rtlCol="0" anchor="t"/>
          <a:lstStyle/>
          <a:p>
            <a:pPr marL="0" indent="0" algn="l">
              <a:lnSpc>
                <a:spcPts val="2750"/>
              </a:lnSpc>
              <a:buNone/>
            </a:pPr>
            <a:r>
              <a:rPr lang="en-US" sz="1700" dirty="0">
                <a:latin typeface="Times New Roman" panose="02020603050405020304" pitchFamily="18" charset="0"/>
                <a:ea typeface="Mukta Light" pitchFamily="34" charset="-122"/>
                <a:cs typeface="Times New Roman" panose="02020603050405020304" pitchFamily="18" charset="0"/>
              </a:rPr>
              <a:t>Building three-dimensional face models</a:t>
            </a:r>
            <a:endParaRPr lang="en-US" sz="1700" dirty="0">
              <a:latin typeface="Times New Roman" panose="02020603050405020304" pitchFamily="18" charset="0"/>
              <a:cs typeface="Times New Roman" panose="02020603050405020304" pitchFamily="18" charset="0"/>
            </a:endParaRPr>
          </a:p>
        </p:txBody>
      </p:sp>
      <p:sp>
        <p:nvSpPr>
          <p:cNvPr id="19" name="Text 12"/>
          <p:cNvSpPr/>
          <p:nvPr/>
        </p:nvSpPr>
        <p:spPr>
          <a:xfrm>
            <a:off x="774144" y="6913126"/>
            <a:ext cx="13082111" cy="707707"/>
          </a:xfrm>
          <a:prstGeom prst="rect">
            <a:avLst/>
          </a:prstGeom>
          <a:noFill/>
          <a:ln/>
        </p:spPr>
        <p:txBody>
          <a:bodyPr wrap="square" lIns="0" tIns="0" rIns="0" bIns="0" rtlCol="0" anchor="t"/>
          <a:lstStyle/>
          <a:p>
            <a:pPr marL="0" indent="0" algn="l">
              <a:lnSpc>
                <a:spcPts val="2750"/>
              </a:lnSpc>
              <a:buNone/>
            </a:pPr>
            <a:r>
              <a:rPr lang="en-US" sz="1700" dirty="0">
                <a:latin typeface="Times New Roman" panose="02020603050405020304" pitchFamily="18" charset="0"/>
                <a:ea typeface="Mukta Light" pitchFamily="34" charset="-122"/>
                <a:cs typeface="Times New Roman" panose="02020603050405020304" pitchFamily="18" charset="0"/>
              </a:rPr>
              <a:t>Deep learning approaches have revolutionized landmark prediction by automatically learning hierarchical feature representations directly from raw images.</a:t>
            </a:r>
            <a:endParaRPr 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736521" y="591264"/>
            <a:ext cx="4676537" cy="584597"/>
          </a:xfrm>
          <a:prstGeom prst="rect">
            <a:avLst/>
          </a:prstGeom>
          <a:noFill/>
          <a:ln/>
        </p:spPr>
        <p:txBody>
          <a:bodyPr wrap="none" lIns="0" tIns="0" rIns="0" bIns="0" rtlCol="0" anchor="t"/>
          <a:lstStyle/>
          <a:p>
            <a:pPr marL="0" indent="0" algn="l">
              <a:lnSpc>
                <a:spcPts val="4600"/>
              </a:lnSpc>
              <a:buNone/>
            </a:pPr>
            <a:r>
              <a:rPr lang="en-US" sz="3650" dirty="0">
                <a:latin typeface="Times New Roman" panose="02020603050405020304" pitchFamily="18" charset="0"/>
                <a:ea typeface="Prompt Medium" pitchFamily="34" charset="-122"/>
                <a:cs typeface="Times New Roman" panose="02020603050405020304" pitchFamily="18" charset="0"/>
              </a:rPr>
              <a:t>Problem Statement</a:t>
            </a:r>
            <a:endParaRPr lang="en-US" sz="3650" dirty="0">
              <a:latin typeface="Times New Roman" panose="02020603050405020304" pitchFamily="18" charset="0"/>
              <a:cs typeface="Times New Roman" panose="02020603050405020304" pitchFamily="18" charset="0"/>
            </a:endParaRPr>
          </a:p>
        </p:txBody>
      </p:sp>
      <p:sp>
        <p:nvSpPr>
          <p:cNvPr id="3" name="Text 1"/>
          <p:cNvSpPr/>
          <p:nvPr/>
        </p:nvSpPr>
        <p:spPr>
          <a:xfrm>
            <a:off x="736521" y="1596747"/>
            <a:ext cx="13157359" cy="673418"/>
          </a:xfrm>
          <a:prstGeom prst="rect">
            <a:avLst/>
          </a:prstGeom>
          <a:noFill/>
          <a:ln/>
        </p:spPr>
        <p:txBody>
          <a:bodyPr wrap="square" lIns="0" tIns="0" rIns="0" bIns="0" rtlCol="0" anchor="t"/>
          <a:lstStyle/>
          <a:p>
            <a:pPr marL="0" indent="0" algn="l">
              <a:lnSpc>
                <a:spcPts val="2650"/>
              </a:lnSpc>
              <a:buNone/>
            </a:pPr>
            <a:r>
              <a:rPr lang="en-US" sz="1650" dirty="0">
                <a:latin typeface="Times New Roman" panose="02020603050405020304" pitchFamily="18" charset="0"/>
                <a:ea typeface="Mukta Light" pitchFamily="34" charset="-122"/>
                <a:cs typeface="Times New Roman" panose="02020603050405020304" pitchFamily="18" charset="0"/>
              </a:rPr>
              <a:t>Traditional facial landmark detection methods depend on handcrafted features like HOG, SIFT, and cascaded regression techniques. These approaches face critical limitations in real-world scenarios:</a:t>
            </a:r>
            <a:endParaRPr lang="en-US" sz="1650" dirty="0">
              <a:latin typeface="Times New Roman" panose="02020603050405020304" pitchFamily="18" charset="0"/>
              <a:cs typeface="Times New Roman" panose="02020603050405020304" pitchFamily="18" charset="0"/>
            </a:endParaRPr>
          </a:p>
        </p:txBody>
      </p:sp>
      <p:sp>
        <p:nvSpPr>
          <p:cNvPr id="4" name="Shape 2"/>
          <p:cNvSpPr/>
          <p:nvPr/>
        </p:nvSpPr>
        <p:spPr>
          <a:xfrm>
            <a:off x="736521" y="2506861"/>
            <a:ext cx="4245531" cy="1895118"/>
          </a:xfrm>
          <a:prstGeom prst="roundRect">
            <a:avLst>
              <a:gd name="adj" fmla="val 5790"/>
            </a:avLst>
          </a:prstGeom>
          <a:ln/>
        </p:spPr>
        <p:style>
          <a:lnRef idx="2">
            <a:schemeClr val="dk1"/>
          </a:lnRef>
          <a:fillRef idx="1">
            <a:schemeClr val="lt1"/>
          </a:fillRef>
          <a:effectRef idx="0">
            <a:schemeClr val="dk1"/>
          </a:effectRef>
          <a:fontRef idx="minor">
            <a:schemeClr val="dk1"/>
          </a:fontRef>
        </p:style>
      </p:sp>
      <p:sp>
        <p:nvSpPr>
          <p:cNvPr id="5" name="Shape 3"/>
          <p:cNvSpPr/>
          <p:nvPr/>
        </p:nvSpPr>
        <p:spPr>
          <a:xfrm>
            <a:off x="713661" y="2506861"/>
            <a:ext cx="91440" cy="1895118"/>
          </a:xfrm>
          <a:prstGeom prst="roundRect">
            <a:avLst>
              <a:gd name="adj" fmla="val 96663"/>
            </a:avLst>
          </a:prstGeom>
          <a:solidFill>
            <a:srgbClr val="A95B95"/>
          </a:solidFill>
          <a:ln/>
        </p:spPr>
      </p:sp>
      <p:sp>
        <p:nvSpPr>
          <p:cNvPr id="6" name="Text 4"/>
          <p:cNvSpPr/>
          <p:nvPr/>
        </p:nvSpPr>
        <p:spPr>
          <a:xfrm>
            <a:off x="1038344" y="2740104"/>
            <a:ext cx="2547104" cy="292298"/>
          </a:xfrm>
          <a:prstGeom prst="rect">
            <a:avLst/>
          </a:prstGeom>
          <a:noFill/>
          <a:ln/>
        </p:spPr>
        <p:txBody>
          <a:bodyPr wrap="none" lIns="0" tIns="0" rIns="0" bIns="0" rtlCol="0" anchor="t"/>
          <a:lstStyle/>
          <a:p>
            <a:pPr marL="0" indent="0" algn="l">
              <a:lnSpc>
                <a:spcPts val="2300"/>
              </a:lnSpc>
              <a:buNone/>
            </a:pPr>
            <a:r>
              <a:rPr lang="en-US" sz="1800" dirty="0">
                <a:latin typeface="Times New Roman" panose="02020603050405020304" pitchFamily="18" charset="0"/>
                <a:ea typeface="Prompt Medium" pitchFamily="34" charset="-122"/>
                <a:cs typeface="Times New Roman" panose="02020603050405020304" pitchFamily="18" charset="0"/>
              </a:rPr>
              <a:t>Illumination Sensitivity</a:t>
            </a:r>
            <a:endParaRPr lang="en-US" sz="1800" dirty="0">
              <a:latin typeface="Times New Roman" panose="02020603050405020304" pitchFamily="18" charset="0"/>
              <a:cs typeface="Times New Roman" panose="02020603050405020304" pitchFamily="18" charset="0"/>
            </a:endParaRPr>
          </a:p>
        </p:txBody>
      </p:sp>
      <p:sp>
        <p:nvSpPr>
          <p:cNvPr id="7" name="Text 5"/>
          <p:cNvSpPr/>
          <p:nvPr/>
        </p:nvSpPr>
        <p:spPr>
          <a:xfrm>
            <a:off x="1038344" y="3158609"/>
            <a:ext cx="3710464" cy="1010126"/>
          </a:xfrm>
          <a:prstGeom prst="rect">
            <a:avLst/>
          </a:prstGeom>
          <a:noFill/>
          <a:ln/>
        </p:spPr>
        <p:txBody>
          <a:bodyPr wrap="square" lIns="0" tIns="0" rIns="0" bIns="0" rtlCol="0" anchor="t"/>
          <a:lstStyle/>
          <a:p>
            <a:pPr marL="0" indent="0" algn="l">
              <a:lnSpc>
                <a:spcPts val="2650"/>
              </a:lnSpc>
              <a:buNone/>
            </a:pPr>
            <a:r>
              <a:rPr lang="en-US" sz="1650" dirty="0">
                <a:latin typeface="Times New Roman" panose="02020603050405020304" pitchFamily="18" charset="0"/>
                <a:ea typeface="Mukta Light" pitchFamily="34" charset="-122"/>
                <a:cs typeface="Times New Roman" panose="02020603050405020304" pitchFamily="18" charset="0"/>
              </a:rPr>
              <a:t>Poor performance under low light or varying lighting conditions, leading to inaccurate landmark predictions</a:t>
            </a:r>
            <a:endParaRPr lang="en-US" sz="1650" dirty="0">
              <a:latin typeface="Times New Roman" panose="02020603050405020304" pitchFamily="18" charset="0"/>
              <a:cs typeface="Times New Roman" panose="02020603050405020304" pitchFamily="18" charset="0"/>
            </a:endParaRPr>
          </a:p>
        </p:txBody>
      </p:sp>
      <p:sp>
        <p:nvSpPr>
          <p:cNvPr id="8" name="Shape 6"/>
          <p:cNvSpPr/>
          <p:nvPr/>
        </p:nvSpPr>
        <p:spPr>
          <a:xfrm>
            <a:off x="5192435" y="2506861"/>
            <a:ext cx="4245531" cy="1895118"/>
          </a:xfrm>
          <a:prstGeom prst="roundRect">
            <a:avLst>
              <a:gd name="adj" fmla="val 5790"/>
            </a:avLst>
          </a:prstGeom>
          <a:ln/>
        </p:spPr>
        <p:style>
          <a:lnRef idx="2">
            <a:schemeClr val="dk1"/>
          </a:lnRef>
          <a:fillRef idx="1">
            <a:schemeClr val="lt1"/>
          </a:fillRef>
          <a:effectRef idx="0">
            <a:schemeClr val="dk1"/>
          </a:effectRef>
          <a:fontRef idx="minor">
            <a:schemeClr val="dk1"/>
          </a:fontRef>
        </p:style>
      </p:sp>
      <p:sp>
        <p:nvSpPr>
          <p:cNvPr id="9" name="Shape 7"/>
          <p:cNvSpPr/>
          <p:nvPr/>
        </p:nvSpPr>
        <p:spPr>
          <a:xfrm>
            <a:off x="5169575" y="2506861"/>
            <a:ext cx="91440" cy="1895118"/>
          </a:xfrm>
          <a:prstGeom prst="roundRect">
            <a:avLst>
              <a:gd name="adj" fmla="val 96663"/>
            </a:avLst>
          </a:prstGeom>
          <a:solidFill>
            <a:srgbClr val="A95B95"/>
          </a:solidFill>
          <a:ln/>
        </p:spPr>
      </p:sp>
      <p:sp>
        <p:nvSpPr>
          <p:cNvPr id="10" name="Text 8"/>
          <p:cNvSpPr/>
          <p:nvPr/>
        </p:nvSpPr>
        <p:spPr>
          <a:xfrm>
            <a:off x="5494258" y="2740104"/>
            <a:ext cx="2338268" cy="292298"/>
          </a:xfrm>
          <a:prstGeom prst="rect">
            <a:avLst/>
          </a:prstGeom>
          <a:noFill/>
          <a:ln/>
        </p:spPr>
        <p:txBody>
          <a:bodyPr wrap="none" lIns="0" tIns="0" rIns="0" bIns="0" rtlCol="0" anchor="t"/>
          <a:lstStyle/>
          <a:p>
            <a:pPr marL="0" indent="0" algn="l">
              <a:lnSpc>
                <a:spcPts val="2300"/>
              </a:lnSpc>
              <a:buNone/>
            </a:pPr>
            <a:r>
              <a:rPr lang="en-US" sz="1800" dirty="0">
                <a:latin typeface="Times New Roman" panose="02020603050405020304" pitchFamily="18" charset="0"/>
                <a:ea typeface="Prompt Medium" pitchFamily="34" charset="-122"/>
                <a:cs typeface="Times New Roman" panose="02020603050405020304" pitchFamily="18" charset="0"/>
              </a:rPr>
              <a:t>Pose Variations</a:t>
            </a:r>
            <a:endParaRPr lang="en-US" sz="1800" dirty="0">
              <a:latin typeface="Times New Roman" panose="02020603050405020304" pitchFamily="18" charset="0"/>
              <a:cs typeface="Times New Roman" panose="02020603050405020304" pitchFamily="18" charset="0"/>
            </a:endParaRPr>
          </a:p>
        </p:txBody>
      </p:sp>
      <p:sp>
        <p:nvSpPr>
          <p:cNvPr id="11" name="Text 9"/>
          <p:cNvSpPr/>
          <p:nvPr/>
        </p:nvSpPr>
        <p:spPr>
          <a:xfrm>
            <a:off x="5494258" y="3158609"/>
            <a:ext cx="3710464" cy="673418"/>
          </a:xfrm>
          <a:prstGeom prst="rect">
            <a:avLst/>
          </a:prstGeom>
          <a:noFill/>
          <a:ln/>
        </p:spPr>
        <p:txBody>
          <a:bodyPr wrap="square" lIns="0" tIns="0" rIns="0" bIns="0" rtlCol="0" anchor="t"/>
          <a:lstStyle/>
          <a:p>
            <a:pPr marL="0" indent="0" algn="l">
              <a:lnSpc>
                <a:spcPts val="2650"/>
              </a:lnSpc>
              <a:buNone/>
            </a:pPr>
            <a:r>
              <a:rPr lang="en-US" sz="1650" dirty="0">
                <a:latin typeface="Times New Roman" panose="02020603050405020304" pitchFamily="18" charset="0"/>
                <a:ea typeface="Mukta Light" pitchFamily="34" charset="-122"/>
                <a:cs typeface="Times New Roman" panose="02020603050405020304" pitchFamily="18" charset="0"/>
              </a:rPr>
              <a:t>Significant accuracy loss during extreme head rotations or non-frontal face angles</a:t>
            </a:r>
            <a:endParaRPr lang="en-US" sz="1650" dirty="0">
              <a:latin typeface="Times New Roman" panose="02020603050405020304" pitchFamily="18" charset="0"/>
              <a:cs typeface="Times New Roman" panose="02020603050405020304" pitchFamily="18" charset="0"/>
            </a:endParaRPr>
          </a:p>
        </p:txBody>
      </p:sp>
      <p:sp>
        <p:nvSpPr>
          <p:cNvPr id="12" name="Shape 10"/>
          <p:cNvSpPr/>
          <p:nvPr/>
        </p:nvSpPr>
        <p:spPr>
          <a:xfrm>
            <a:off x="9648349" y="2506861"/>
            <a:ext cx="4245531" cy="1895118"/>
          </a:xfrm>
          <a:prstGeom prst="roundRect">
            <a:avLst>
              <a:gd name="adj" fmla="val 5790"/>
            </a:avLst>
          </a:prstGeom>
          <a:ln/>
        </p:spPr>
        <p:style>
          <a:lnRef idx="2">
            <a:schemeClr val="dk1"/>
          </a:lnRef>
          <a:fillRef idx="1">
            <a:schemeClr val="lt1"/>
          </a:fillRef>
          <a:effectRef idx="0">
            <a:schemeClr val="dk1"/>
          </a:effectRef>
          <a:fontRef idx="minor">
            <a:schemeClr val="dk1"/>
          </a:fontRef>
        </p:style>
      </p:sp>
      <p:sp>
        <p:nvSpPr>
          <p:cNvPr id="13" name="Shape 11"/>
          <p:cNvSpPr/>
          <p:nvPr/>
        </p:nvSpPr>
        <p:spPr>
          <a:xfrm>
            <a:off x="9625489" y="2506861"/>
            <a:ext cx="91440" cy="1895118"/>
          </a:xfrm>
          <a:prstGeom prst="roundRect">
            <a:avLst>
              <a:gd name="adj" fmla="val 96663"/>
            </a:avLst>
          </a:prstGeom>
          <a:solidFill>
            <a:srgbClr val="A95B95"/>
          </a:solidFill>
          <a:ln/>
        </p:spPr>
      </p:sp>
      <p:sp>
        <p:nvSpPr>
          <p:cNvPr id="14" name="Text 12"/>
          <p:cNvSpPr/>
          <p:nvPr/>
        </p:nvSpPr>
        <p:spPr>
          <a:xfrm>
            <a:off x="9950172" y="2740104"/>
            <a:ext cx="2338268" cy="292298"/>
          </a:xfrm>
          <a:prstGeom prst="rect">
            <a:avLst/>
          </a:prstGeom>
          <a:noFill/>
          <a:ln/>
        </p:spPr>
        <p:txBody>
          <a:bodyPr wrap="none" lIns="0" tIns="0" rIns="0" bIns="0" rtlCol="0" anchor="t"/>
          <a:lstStyle/>
          <a:p>
            <a:pPr marL="0" indent="0" algn="l">
              <a:lnSpc>
                <a:spcPts val="2300"/>
              </a:lnSpc>
              <a:buNone/>
            </a:pPr>
            <a:r>
              <a:rPr lang="en-US" sz="1800" dirty="0">
                <a:latin typeface="Times New Roman" panose="02020603050405020304" pitchFamily="18" charset="0"/>
                <a:ea typeface="Prompt Medium" pitchFamily="34" charset="-122"/>
                <a:cs typeface="Times New Roman" panose="02020603050405020304" pitchFamily="18" charset="0"/>
              </a:rPr>
              <a:t>Occlusion Handling</a:t>
            </a:r>
            <a:endParaRPr lang="en-US" sz="1800" dirty="0">
              <a:latin typeface="Times New Roman" panose="02020603050405020304" pitchFamily="18" charset="0"/>
              <a:cs typeface="Times New Roman" panose="02020603050405020304" pitchFamily="18" charset="0"/>
            </a:endParaRPr>
          </a:p>
        </p:txBody>
      </p:sp>
      <p:sp>
        <p:nvSpPr>
          <p:cNvPr id="15" name="Text 13"/>
          <p:cNvSpPr/>
          <p:nvPr/>
        </p:nvSpPr>
        <p:spPr>
          <a:xfrm>
            <a:off x="9950172" y="3158609"/>
            <a:ext cx="3710464" cy="673418"/>
          </a:xfrm>
          <a:prstGeom prst="rect">
            <a:avLst/>
          </a:prstGeom>
          <a:noFill/>
          <a:ln/>
        </p:spPr>
        <p:txBody>
          <a:bodyPr wrap="square" lIns="0" tIns="0" rIns="0" bIns="0" rtlCol="0" anchor="t"/>
          <a:lstStyle/>
          <a:p>
            <a:pPr marL="0" indent="0" algn="l">
              <a:lnSpc>
                <a:spcPts val="2650"/>
              </a:lnSpc>
              <a:buNone/>
            </a:pPr>
            <a:r>
              <a:rPr lang="en-US" sz="1650" dirty="0">
                <a:latin typeface="Times New Roman" panose="02020603050405020304" pitchFamily="18" charset="0"/>
                <a:ea typeface="Mukta Light" pitchFamily="34" charset="-122"/>
                <a:cs typeface="Times New Roman" panose="02020603050405020304" pitchFamily="18" charset="0"/>
              </a:rPr>
              <a:t>Inability to handle partial face occlusions from hands, glasses, hair, or accessories</a:t>
            </a:r>
            <a:endParaRPr lang="en-US" sz="1650" dirty="0">
              <a:latin typeface="Times New Roman" panose="02020603050405020304" pitchFamily="18" charset="0"/>
              <a:cs typeface="Times New Roman" panose="02020603050405020304" pitchFamily="18" charset="0"/>
            </a:endParaRPr>
          </a:p>
        </p:txBody>
      </p:sp>
      <p:sp>
        <p:nvSpPr>
          <p:cNvPr id="16" name="Shape 14"/>
          <p:cNvSpPr/>
          <p:nvPr/>
        </p:nvSpPr>
        <p:spPr>
          <a:xfrm>
            <a:off x="736521" y="4612362"/>
            <a:ext cx="4245531" cy="1558409"/>
          </a:xfrm>
          <a:prstGeom prst="roundRect">
            <a:avLst>
              <a:gd name="adj" fmla="val 7041"/>
            </a:avLst>
          </a:prstGeom>
          <a:ln/>
        </p:spPr>
        <p:style>
          <a:lnRef idx="2">
            <a:schemeClr val="dk1"/>
          </a:lnRef>
          <a:fillRef idx="1">
            <a:schemeClr val="lt1"/>
          </a:fillRef>
          <a:effectRef idx="0">
            <a:schemeClr val="dk1"/>
          </a:effectRef>
          <a:fontRef idx="minor">
            <a:schemeClr val="dk1"/>
          </a:fontRef>
        </p:style>
      </p:sp>
      <p:sp>
        <p:nvSpPr>
          <p:cNvPr id="17" name="Shape 15"/>
          <p:cNvSpPr/>
          <p:nvPr/>
        </p:nvSpPr>
        <p:spPr>
          <a:xfrm>
            <a:off x="713661" y="4612362"/>
            <a:ext cx="91440" cy="1558409"/>
          </a:xfrm>
          <a:prstGeom prst="roundRect">
            <a:avLst>
              <a:gd name="adj" fmla="val 96663"/>
            </a:avLst>
          </a:prstGeom>
          <a:solidFill>
            <a:srgbClr val="A95B95"/>
          </a:solidFill>
          <a:ln/>
        </p:spPr>
      </p:sp>
      <p:sp>
        <p:nvSpPr>
          <p:cNvPr id="18" name="Text 16"/>
          <p:cNvSpPr/>
          <p:nvPr/>
        </p:nvSpPr>
        <p:spPr>
          <a:xfrm>
            <a:off x="1038344" y="4845606"/>
            <a:ext cx="2417445" cy="292298"/>
          </a:xfrm>
          <a:prstGeom prst="rect">
            <a:avLst/>
          </a:prstGeom>
          <a:noFill/>
          <a:ln/>
        </p:spPr>
        <p:txBody>
          <a:bodyPr wrap="none" lIns="0" tIns="0" rIns="0" bIns="0" rtlCol="0" anchor="t"/>
          <a:lstStyle/>
          <a:p>
            <a:pPr marL="0" indent="0" algn="l">
              <a:lnSpc>
                <a:spcPts val="2300"/>
              </a:lnSpc>
              <a:buNone/>
            </a:pPr>
            <a:r>
              <a:rPr lang="en-US" sz="1800" dirty="0">
                <a:latin typeface="Times New Roman" panose="02020603050405020304" pitchFamily="18" charset="0"/>
                <a:ea typeface="Prompt Medium" pitchFamily="34" charset="-122"/>
                <a:cs typeface="Times New Roman" panose="02020603050405020304" pitchFamily="18" charset="0"/>
              </a:rPr>
              <a:t>Expression Instability</a:t>
            </a:r>
            <a:endParaRPr lang="en-US" sz="1800" dirty="0">
              <a:latin typeface="Times New Roman" panose="02020603050405020304" pitchFamily="18" charset="0"/>
              <a:cs typeface="Times New Roman" panose="02020603050405020304" pitchFamily="18" charset="0"/>
            </a:endParaRPr>
          </a:p>
        </p:txBody>
      </p:sp>
      <p:sp>
        <p:nvSpPr>
          <p:cNvPr id="19" name="Text 17"/>
          <p:cNvSpPr/>
          <p:nvPr/>
        </p:nvSpPr>
        <p:spPr>
          <a:xfrm>
            <a:off x="1038344" y="5264110"/>
            <a:ext cx="3710464" cy="673418"/>
          </a:xfrm>
          <a:prstGeom prst="rect">
            <a:avLst/>
          </a:prstGeom>
          <a:noFill/>
          <a:ln/>
        </p:spPr>
        <p:txBody>
          <a:bodyPr wrap="square" lIns="0" tIns="0" rIns="0" bIns="0" rtlCol="0" anchor="t"/>
          <a:lstStyle/>
          <a:p>
            <a:pPr marL="0" indent="0" algn="l">
              <a:lnSpc>
                <a:spcPts val="2650"/>
              </a:lnSpc>
              <a:buNone/>
            </a:pPr>
            <a:r>
              <a:rPr lang="en-US" sz="1650" dirty="0">
                <a:latin typeface="Times New Roman" panose="02020603050405020304" pitchFamily="18" charset="0"/>
                <a:ea typeface="Mukta Light" pitchFamily="34" charset="-122"/>
                <a:cs typeface="Times New Roman" panose="02020603050405020304" pitchFamily="18" charset="0"/>
              </a:rPr>
              <a:t>Inconsistent results with complex or extreme facial expressions</a:t>
            </a:r>
            <a:endParaRPr lang="en-US" sz="1650" dirty="0">
              <a:latin typeface="Times New Roman" panose="02020603050405020304" pitchFamily="18" charset="0"/>
              <a:cs typeface="Times New Roman" panose="02020603050405020304" pitchFamily="18" charset="0"/>
            </a:endParaRPr>
          </a:p>
        </p:txBody>
      </p:sp>
      <p:sp>
        <p:nvSpPr>
          <p:cNvPr id="20" name="Shape 18"/>
          <p:cNvSpPr/>
          <p:nvPr/>
        </p:nvSpPr>
        <p:spPr>
          <a:xfrm>
            <a:off x="5192435" y="4612362"/>
            <a:ext cx="4245531" cy="1558409"/>
          </a:xfrm>
          <a:prstGeom prst="roundRect">
            <a:avLst>
              <a:gd name="adj" fmla="val 7041"/>
            </a:avLst>
          </a:prstGeom>
          <a:ln/>
        </p:spPr>
        <p:style>
          <a:lnRef idx="2">
            <a:schemeClr val="dk1"/>
          </a:lnRef>
          <a:fillRef idx="1">
            <a:schemeClr val="lt1"/>
          </a:fillRef>
          <a:effectRef idx="0">
            <a:schemeClr val="dk1"/>
          </a:effectRef>
          <a:fontRef idx="minor">
            <a:schemeClr val="dk1"/>
          </a:fontRef>
        </p:style>
      </p:sp>
      <p:sp>
        <p:nvSpPr>
          <p:cNvPr id="21" name="Shape 19"/>
          <p:cNvSpPr/>
          <p:nvPr/>
        </p:nvSpPr>
        <p:spPr>
          <a:xfrm>
            <a:off x="5169575" y="4612362"/>
            <a:ext cx="91440" cy="1558409"/>
          </a:xfrm>
          <a:prstGeom prst="roundRect">
            <a:avLst>
              <a:gd name="adj" fmla="val 96663"/>
            </a:avLst>
          </a:prstGeom>
          <a:solidFill>
            <a:srgbClr val="A95B95"/>
          </a:solidFill>
          <a:ln/>
        </p:spPr>
      </p:sp>
      <p:sp>
        <p:nvSpPr>
          <p:cNvPr id="22" name="Text 20"/>
          <p:cNvSpPr/>
          <p:nvPr/>
        </p:nvSpPr>
        <p:spPr>
          <a:xfrm>
            <a:off x="5494258" y="4845606"/>
            <a:ext cx="2647831" cy="292298"/>
          </a:xfrm>
          <a:prstGeom prst="rect">
            <a:avLst/>
          </a:prstGeom>
          <a:noFill/>
          <a:ln/>
        </p:spPr>
        <p:txBody>
          <a:bodyPr wrap="none" lIns="0" tIns="0" rIns="0" bIns="0" rtlCol="0" anchor="t"/>
          <a:lstStyle/>
          <a:p>
            <a:pPr marL="0" indent="0" algn="l">
              <a:lnSpc>
                <a:spcPts val="2300"/>
              </a:lnSpc>
              <a:buNone/>
            </a:pPr>
            <a:r>
              <a:rPr lang="en-US" sz="1800" dirty="0">
                <a:latin typeface="Times New Roman" panose="02020603050405020304" pitchFamily="18" charset="0"/>
                <a:ea typeface="Prompt Medium" pitchFamily="34" charset="-122"/>
                <a:cs typeface="Times New Roman" panose="02020603050405020304" pitchFamily="18" charset="0"/>
              </a:rPr>
              <a:t>Detection Dependency</a:t>
            </a:r>
            <a:endParaRPr lang="en-US" sz="1800" dirty="0">
              <a:latin typeface="Times New Roman" panose="02020603050405020304" pitchFamily="18" charset="0"/>
              <a:cs typeface="Times New Roman" panose="02020603050405020304" pitchFamily="18" charset="0"/>
            </a:endParaRPr>
          </a:p>
        </p:txBody>
      </p:sp>
      <p:sp>
        <p:nvSpPr>
          <p:cNvPr id="23" name="Text 21"/>
          <p:cNvSpPr/>
          <p:nvPr/>
        </p:nvSpPr>
        <p:spPr>
          <a:xfrm>
            <a:off x="5494258" y="5264110"/>
            <a:ext cx="3710464" cy="673418"/>
          </a:xfrm>
          <a:prstGeom prst="rect">
            <a:avLst/>
          </a:prstGeom>
          <a:noFill/>
          <a:ln/>
        </p:spPr>
        <p:txBody>
          <a:bodyPr wrap="square" lIns="0" tIns="0" rIns="0" bIns="0" rtlCol="0" anchor="t"/>
          <a:lstStyle/>
          <a:p>
            <a:pPr marL="0" indent="0" algn="l">
              <a:lnSpc>
                <a:spcPts val="2650"/>
              </a:lnSpc>
              <a:buNone/>
            </a:pPr>
            <a:r>
              <a:rPr lang="en-US" sz="1650" dirty="0">
                <a:latin typeface="Times New Roman" panose="02020603050405020304" pitchFamily="18" charset="0"/>
                <a:ea typeface="Mukta Light" pitchFamily="34" charset="-122"/>
                <a:cs typeface="Times New Roman" panose="02020603050405020304" pitchFamily="18" charset="0"/>
              </a:rPr>
              <a:t>Heavy reliance on precise face detection as a preprocessing step</a:t>
            </a:r>
            <a:endParaRPr lang="en-US" sz="1650" dirty="0">
              <a:latin typeface="Times New Roman" panose="02020603050405020304" pitchFamily="18" charset="0"/>
              <a:cs typeface="Times New Roman" panose="02020603050405020304" pitchFamily="18" charset="0"/>
            </a:endParaRPr>
          </a:p>
        </p:txBody>
      </p:sp>
      <p:sp>
        <p:nvSpPr>
          <p:cNvPr id="24" name="Shape 22"/>
          <p:cNvSpPr/>
          <p:nvPr/>
        </p:nvSpPr>
        <p:spPr>
          <a:xfrm>
            <a:off x="736521" y="6407468"/>
            <a:ext cx="13157359" cy="1230749"/>
          </a:xfrm>
          <a:prstGeom prst="roundRect">
            <a:avLst>
              <a:gd name="adj" fmla="val 7182"/>
            </a:avLst>
          </a:prstGeom>
          <a:ln/>
        </p:spPr>
        <p:style>
          <a:lnRef idx="2">
            <a:schemeClr val="dk1"/>
          </a:lnRef>
          <a:fillRef idx="1">
            <a:schemeClr val="lt1"/>
          </a:fillRef>
          <a:effectRef idx="0">
            <a:schemeClr val="dk1"/>
          </a:effectRef>
          <a:fontRef idx="minor">
            <a:schemeClr val="dk1"/>
          </a:fontRef>
        </p:style>
      </p:sp>
      <p:pic>
        <p:nvPicPr>
          <p:cNvPr id="25" name="Image 0" descr="preencoded.png"/>
          <p:cNvPicPr>
            <a:picLocks noChangeAspect="1"/>
          </p:cNvPicPr>
          <p:nvPr/>
        </p:nvPicPr>
        <p:blipFill>
          <a:blip r:embed="rId3"/>
          <a:stretch>
            <a:fillRect/>
          </a:stretch>
        </p:blipFill>
        <p:spPr>
          <a:xfrm>
            <a:off x="946904" y="6714768"/>
            <a:ext cx="263009" cy="210383"/>
          </a:xfrm>
          <a:prstGeom prst="rect">
            <a:avLst/>
          </a:prstGeom>
        </p:spPr>
      </p:pic>
      <p:sp>
        <p:nvSpPr>
          <p:cNvPr id="26" name="Text 23"/>
          <p:cNvSpPr/>
          <p:nvPr/>
        </p:nvSpPr>
        <p:spPr>
          <a:xfrm>
            <a:off x="1420297" y="6670358"/>
            <a:ext cx="12263199" cy="673418"/>
          </a:xfrm>
          <a:prstGeom prst="rect">
            <a:avLst/>
          </a:prstGeom>
          <a:noFill/>
          <a:ln/>
        </p:spPr>
        <p:txBody>
          <a:bodyPr wrap="square" lIns="0" tIns="0" rIns="0" bIns="0" rtlCol="0" anchor="t"/>
          <a:lstStyle/>
          <a:p>
            <a:pPr marL="0" indent="0" algn="l">
              <a:lnSpc>
                <a:spcPts val="2650"/>
              </a:lnSpc>
              <a:buNone/>
            </a:pPr>
            <a:r>
              <a:rPr lang="en-US" sz="1650" b="1" dirty="0">
                <a:latin typeface="Times New Roman" panose="02020603050405020304" pitchFamily="18" charset="0"/>
                <a:ea typeface="Mukta Light" pitchFamily="34" charset="-122"/>
                <a:cs typeface="Times New Roman" panose="02020603050405020304" pitchFamily="18" charset="0"/>
              </a:rPr>
              <a:t>Project Goal:</a:t>
            </a:r>
            <a:r>
              <a:rPr lang="en-US" sz="1650" dirty="0">
                <a:latin typeface="Times New Roman" panose="02020603050405020304" pitchFamily="18" charset="0"/>
                <a:ea typeface="Mukta Light" pitchFamily="34" charset="-122"/>
                <a:cs typeface="Times New Roman" panose="02020603050405020304" pitchFamily="18" charset="0"/>
              </a:rPr>
              <a:t> Develop a robust, accurate, and generalizable deep learning model that detects 68 facial landmarks reliably under diverse real-world conditions.</a:t>
            </a:r>
            <a:endParaRPr lang="en-US" sz="16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2" name="Text 0"/>
          <p:cNvSpPr/>
          <p:nvPr/>
        </p:nvSpPr>
        <p:spPr>
          <a:xfrm>
            <a:off x="431959" y="339447"/>
            <a:ext cx="4544735" cy="342900"/>
          </a:xfrm>
          <a:prstGeom prst="rect">
            <a:avLst/>
          </a:prstGeom>
          <a:noFill/>
          <a:ln/>
        </p:spPr>
        <p:txBody>
          <a:bodyPr wrap="none" lIns="0" tIns="0" rIns="0" bIns="0" rtlCol="0" anchor="t"/>
          <a:lstStyle/>
          <a:p>
            <a:pPr marL="0" indent="0" algn="l">
              <a:lnSpc>
                <a:spcPts val="2700"/>
              </a:lnSpc>
              <a:buNone/>
            </a:pPr>
            <a:r>
              <a:rPr lang="en-US" sz="4000" dirty="0">
                <a:latin typeface="Times New Roman" panose="02020603050405020304" pitchFamily="18" charset="0"/>
                <a:ea typeface="Prompt Medium" pitchFamily="34" charset="-122"/>
                <a:cs typeface="Times New Roman" panose="02020603050405020304" pitchFamily="18" charset="0"/>
              </a:rPr>
              <a:t>Related Work &amp; Literature Review</a:t>
            </a:r>
            <a:endParaRPr lang="en-US" sz="4000" dirty="0">
              <a:latin typeface="Times New Roman" panose="02020603050405020304" pitchFamily="18" charset="0"/>
              <a:cs typeface="Times New Roman" panose="02020603050405020304" pitchFamily="18" charset="0"/>
            </a:endParaRPr>
          </a:p>
        </p:txBody>
      </p:sp>
      <p:sp>
        <p:nvSpPr>
          <p:cNvPr id="3" name="Shape 1"/>
          <p:cNvSpPr/>
          <p:nvPr/>
        </p:nvSpPr>
        <p:spPr>
          <a:xfrm>
            <a:off x="7283212" y="1178957"/>
            <a:ext cx="78655" cy="395050"/>
          </a:xfrm>
          <a:prstGeom prst="roundRect">
            <a:avLst>
              <a:gd name="adj" fmla="val 340200"/>
            </a:avLst>
          </a:prstGeom>
          <a:solidFill>
            <a:srgbClr val="6D4562"/>
          </a:solidFill>
          <a:ln/>
        </p:spPr>
      </p:sp>
      <p:sp>
        <p:nvSpPr>
          <p:cNvPr id="4" name="Shape 2"/>
          <p:cNvSpPr/>
          <p:nvPr/>
        </p:nvSpPr>
        <p:spPr>
          <a:xfrm>
            <a:off x="6821329" y="1060371"/>
            <a:ext cx="370284" cy="15240"/>
          </a:xfrm>
          <a:prstGeom prst="roundRect">
            <a:avLst>
              <a:gd name="adj" fmla="val 340200"/>
            </a:avLst>
          </a:prstGeom>
          <a:solidFill>
            <a:srgbClr val="6D4562"/>
          </a:solidFill>
          <a:ln/>
        </p:spPr>
      </p:sp>
      <p:sp>
        <p:nvSpPr>
          <p:cNvPr id="6" name="Text 4"/>
          <p:cNvSpPr/>
          <p:nvPr/>
        </p:nvSpPr>
        <p:spPr>
          <a:xfrm>
            <a:off x="7214551" y="988746"/>
            <a:ext cx="164544" cy="205740"/>
          </a:xfrm>
          <a:prstGeom prst="rect">
            <a:avLst/>
          </a:prstGeom>
          <a:noFill/>
          <a:ln/>
        </p:spPr>
        <p:txBody>
          <a:bodyPr wrap="none" lIns="0" tIns="0" rIns="0" bIns="0" rtlCol="0" anchor="t"/>
          <a:lstStyle/>
          <a:p>
            <a:pPr marL="0" indent="0" algn="ctr">
              <a:lnSpc>
                <a:spcPts val="1250"/>
              </a:lnSpc>
              <a:buNone/>
            </a:pPr>
            <a:r>
              <a:rPr lang="en-US" sz="2400" dirty="0">
                <a:latin typeface="Times New Roman" panose="02020603050405020304" pitchFamily="18" charset="0"/>
                <a:ea typeface="Prompt Medium" pitchFamily="34" charset="-122"/>
                <a:cs typeface="Times New Roman" panose="02020603050405020304" pitchFamily="18" charset="0"/>
              </a:rPr>
              <a:t>1</a:t>
            </a:r>
            <a:endParaRPr lang="en-US" sz="2400" dirty="0">
              <a:latin typeface="Times New Roman" panose="02020603050405020304" pitchFamily="18" charset="0"/>
              <a:cs typeface="Times New Roman" panose="02020603050405020304" pitchFamily="18" charset="0"/>
            </a:endParaRPr>
          </a:p>
        </p:txBody>
      </p:sp>
      <p:sp>
        <p:nvSpPr>
          <p:cNvPr id="7" name="Text 5"/>
          <p:cNvSpPr/>
          <p:nvPr/>
        </p:nvSpPr>
        <p:spPr>
          <a:xfrm>
            <a:off x="4259223" y="971550"/>
            <a:ext cx="2438757" cy="171450"/>
          </a:xfrm>
          <a:prstGeom prst="rect">
            <a:avLst/>
          </a:prstGeom>
          <a:noFill/>
          <a:ln/>
        </p:spPr>
        <p:txBody>
          <a:bodyPr wrap="none" lIns="0" tIns="0" rIns="0" bIns="0" rtlCol="0" anchor="t"/>
          <a:lstStyle/>
          <a:p>
            <a:pPr marL="0" indent="0" algn="r">
              <a:lnSpc>
                <a:spcPts val="1350"/>
              </a:lnSpc>
              <a:buNone/>
            </a:pPr>
            <a:r>
              <a:rPr lang="en-US" dirty="0">
                <a:latin typeface="Times New Roman" panose="02020603050405020304" pitchFamily="18" charset="0"/>
                <a:ea typeface="Prompt Medium" pitchFamily="34" charset="-122"/>
                <a:cs typeface="Times New Roman" panose="02020603050405020304" pitchFamily="18" charset="0"/>
              </a:rPr>
              <a:t>Active Shape &amp; Appearance Models</a:t>
            </a:r>
            <a:endParaRPr lang="en-US" dirty="0">
              <a:latin typeface="Times New Roman" panose="02020603050405020304" pitchFamily="18" charset="0"/>
              <a:cs typeface="Times New Roman" panose="02020603050405020304" pitchFamily="18" charset="0"/>
            </a:endParaRPr>
          </a:p>
        </p:txBody>
      </p:sp>
      <p:sp>
        <p:nvSpPr>
          <p:cNvPr id="8" name="Text 6"/>
          <p:cNvSpPr/>
          <p:nvPr/>
        </p:nvSpPr>
        <p:spPr>
          <a:xfrm>
            <a:off x="431959" y="1217057"/>
            <a:ext cx="6266021" cy="395049"/>
          </a:xfrm>
          <a:prstGeom prst="rect">
            <a:avLst/>
          </a:prstGeom>
          <a:noFill/>
          <a:ln/>
        </p:spPr>
        <p:txBody>
          <a:bodyPr wrap="square" lIns="0" tIns="0" rIns="0" bIns="0" rtlCol="0" anchor="t"/>
          <a:lstStyle/>
          <a:p>
            <a:pPr marL="0" indent="0" algn="r">
              <a:lnSpc>
                <a:spcPts val="1550"/>
              </a:lnSpc>
              <a:buNone/>
            </a:pPr>
            <a:r>
              <a:rPr lang="en-US" sz="1400" b="1" dirty="0">
                <a:latin typeface="Times New Roman" panose="02020603050405020304" pitchFamily="18" charset="0"/>
                <a:ea typeface="Mukta Light" pitchFamily="34" charset="-122"/>
                <a:cs typeface="Times New Roman" panose="02020603050405020304" pitchFamily="18" charset="0"/>
              </a:rPr>
              <a:t>ASM and AAM approaches</a:t>
            </a:r>
            <a:r>
              <a:rPr lang="en-US" sz="1400" dirty="0">
                <a:latin typeface="Times New Roman" panose="02020603050405020304" pitchFamily="18" charset="0"/>
                <a:ea typeface="Mukta Light" pitchFamily="34" charset="-122"/>
                <a:cs typeface="Times New Roman" panose="02020603050405020304" pitchFamily="18" charset="0"/>
              </a:rPr>
              <a:t> rely on statistical shape and appearance information. While pioneering, these methods offer limited robustness under challenging conditions.</a:t>
            </a:r>
            <a:endParaRPr lang="en-US" sz="1400" dirty="0">
              <a:latin typeface="Times New Roman" panose="02020603050405020304" pitchFamily="18" charset="0"/>
              <a:cs typeface="Times New Roman" panose="02020603050405020304" pitchFamily="18" charset="0"/>
            </a:endParaRPr>
          </a:p>
        </p:txBody>
      </p:sp>
      <p:sp>
        <p:nvSpPr>
          <p:cNvPr id="9" name="Shape 7"/>
          <p:cNvSpPr/>
          <p:nvPr/>
        </p:nvSpPr>
        <p:spPr>
          <a:xfrm>
            <a:off x="7438787" y="1800939"/>
            <a:ext cx="370284" cy="15240"/>
          </a:xfrm>
          <a:prstGeom prst="roundRect">
            <a:avLst>
              <a:gd name="adj" fmla="val 340200"/>
            </a:avLst>
          </a:prstGeom>
          <a:solidFill>
            <a:srgbClr val="6D4562"/>
          </a:solidFill>
          <a:ln/>
        </p:spPr>
      </p:sp>
      <p:sp>
        <p:nvSpPr>
          <p:cNvPr id="11" name="Text 9"/>
          <p:cNvSpPr/>
          <p:nvPr/>
        </p:nvSpPr>
        <p:spPr>
          <a:xfrm>
            <a:off x="6717065" y="1727544"/>
            <a:ext cx="1074731" cy="496140"/>
          </a:xfrm>
          <a:prstGeom prst="rect">
            <a:avLst/>
          </a:prstGeom>
          <a:noFill/>
          <a:ln/>
        </p:spPr>
        <p:txBody>
          <a:bodyPr wrap="none" lIns="0" tIns="0" rIns="0" bIns="0" rtlCol="0" anchor="t"/>
          <a:lstStyle/>
          <a:p>
            <a:pPr marL="0" indent="0" algn="ctr">
              <a:lnSpc>
                <a:spcPts val="1250"/>
              </a:lnSpc>
              <a:buNone/>
            </a:pPr>
            <a:r>
              <a:rPr lang="en-US" sz="2400" dirty="0">
                <a:latin typeface="Times New Roman" panose="02020603050405020304" pitchFamily="18" charset="0"/>
                <a:ea typeface="Prompt Medium" pitchFamily="34" charset="-122"/>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p:txBody>
      </p:sp>
      <p:sp>
        <p:nvSpPr>
          <p:cNvPr id="12" name="Text 10"/>
          <p:cNvSpPr/>
          <p:nvPr/>
        </p:nvSpPr>
        <p:spPr>
          <a:xfrm>
            <a:off x="7932420" y="1712119"/>
            <a:ext cx="1965246" cy="171450"/>
          </a:xfrm>
          <a:prstGeom prst="rect">
            <a:avLst/>
          </a:prstGeom>
          <a:noFill/>
          <a:ln/>
        </p:spPr>
        <p:txBody>
          <a:bodyPr wrap="none" lIns="0" tIns="0" rIns="0" bIns="0" rtlCol="0" anchor="t"/>
          <a:lstStyle/>
          <a:p>
            <a:pPr marL="0" indent="0" algn="l">
              <a:lnSpc>
                <a:spcPts val="1350"/>
              </a:lnSpc>
              <a:buNone/>
            </a:pPr>
            <a:r>
              <a:rPr lang="en-US" dirty="0">
                <a:latin typeface="Times New Roman" panose="02020603050405020304" pitchFamily="18" charset="0"/>
                <a:ea typeface="Prompt Medium" pitchFamily="34" charset="-122"/>
                <a:cs typeface="Times New Roman" panose="02020603050405020304" pitchFamily="18" charset="0"/>
              </a:rPr>
              <a:t>Cascaded Regression Models</a:t>
            </a:r>
            <a:endParaRPr lang="en-US" dirty="0">
              <a:latin typeface="Times New Roman" panose="02020603050405020304" pitchFamily="18" charset="0"/>
              <a:cs typeface="Times New Roman" panose="02020603050405020304" pitchFamily="18" charset="0"/>
            </a:endParaRPr>
          </a:p>
        </p:txBody>
      </p:sp>
      <p:sp>
        <p:nvSpPr>
          <p:cNvPr id="13" name="Text 11"/>
          <p:cNvSpPr/>
          <p:nvPr/>
        </p:nvSpPr>
        <p:spPr>
          <a:xfrm>
            <a:off x="7932420" y="1957626"/>
            <a:ext cx="6266021" cy="395049"/>
          </a:xfrm>
          <a:prstGeom prst="rect">
            <a:avLst/>
          </a:prstGeom>
          <a:noFill/>
          <a:ln/>
        </p:spPr>
        <p:txBody>
          <a:bodyPr wrap="square" lIns="0" tIns="0" rIns="0" bIns="0" rtlCol="0" anchor="t"/>
          <a:lstStyle/>
          <a:p>
            <a:pPr marL="0" indent="0" algn="l">
              <a:lnSpc>
                <a:spcPts val="1550"/>
              </a:lnSpc>
              <a:buNone/>
            </a:pPr>
            <a:r>
              <a:rPr lang="en-US" sz="1400" dirty="0">
                <a:latin typeface="Times New Roman" panose="02020603050405020304" pitchFamily="18" charset="0"/>
                <a:ea typeface="Mukta Light" pitchFamily="34" charset="-122"/>
                <a:cs typeface="Times New Roman" panose="02020603050405020304" pitchFamily="18" charset="0"/>
              </a:rPr>
              <a:t>Fast inference but highly sensitive to pose variations and lighting changes. Performance degrades significantly outside controlled environments.</a:t>
            </a:r>
            <a:endParaRPr lang="en-US" sz="1400" dirty="0">
              <a:latin typeface="Times New Roman" panose="02020603050405020304" pitchFamily="18" charset="0"/>
              <a:cs typeface="Times New Roman" panose="02020603050405020304" pitchFamily="18" charset="0"/>
            </a:endParaRPr>
          </a:p>
        </p:txBody>
      </p:sp>
      <p:sp>
        <p:nvSpPr>
          <p:cNvPr id="14" name="Shape 12"/>
          <p:cNvSpPr/>
          <p:nvPr/>
        </p:nvSpPr>
        <p:spPr>
          <a:xfrm>
            <a:off x="6821329" y="2439233"/>
            <a:ext cx="370284" cy="15240"/>
          </a:xfrm>
          <a:prstGeom prst="roundRect">
            <a:avLst>
              <a:gd name="adj" fmla="val 340200"/>
            </a:avLst>
          </a:prstGeom>
          <a:solidFill>
            <a:srgbClr val="6D4562"/>
          </a:solidFill>
          <a:ln/>
        </p:spPr>
      </p:sp>
      <p:sp>
        <p:nvSpPr>
          <p:cNvPr id="16" name="Text 14"/>
          <p:cNvSpPr/>
          <p:nvPr/>
        </p:nvSpPr>
        <p:spPr>
          <a:xfrm>
            <a:off x="7214551" y="2390180"/>
            <a:ext cx="164544" cy="205740"/>
          </a:xfrm>
          <a:prstGeom prst="rect">
            <a:avLst/>
          </a:prstGeom>
          <a:noFill/>
          <a:ln/>
        </p:spPr>
        <p:txBody>
          <a:bodyPr wrap="none" lIns="0" tIns="0" rIns="0" bIns="0" rtlCol="0" anchor="t"/>
          <a:lstStyle/>
          <a:p>
            <a:pPr marL="0" indent="0" algn="ctr">
              <a:lnSpc>
                <a:spcPts val="1250"/>
              </a:lnSpc>
              <a:buNone/>
            </a:pPr>
            <a:r>
              <a:rPr lang="en-US" sz="2400" dirty="0">
                <a:latin typeface="Times New Roman" panose="02020603050405020304" pitchFamily="18" charset="0"/>
                <a:ea typeface="Prompt Medium" pitchFamily="34" charset="-122"/>
                <a:cs typeface="Times New Roman" panose="02020603050405020304" pitchFamily="18" charset="0"/>
              </a:rPr>
              <a:t>3</a:t>
            </a:r>
            <a:endParaRPr lang="en-US" sz="2400" dirty="0">
              <a:latin typeface="Times New Roman" panose="02020603050405020304" pitchFamily="18" charset="0"/>
              <a:cs typeface="Times New Roman" panose="02020603050405020304" pitchFamily="18" charset="0"/>
            </a:endParaRPr>
          </a:p>
        </p:txBody>
      </p:sp>
      <p:sp>
        <p:nvSpPr>
          <p:cNvPr id="17" name="Text 15"/>
          <p:cNvSpPr/>
          <p:nvPr/>
        </p:nvSpPr>
        <p:spPr>
          <a:xfrm>
            <a:off x="5082064" y="2350413"/>
            <a:ext cx="1615916" cy="171450"/>
          </a:xfrm>
          <a:prstGeom prst="rect">
            <a:avLst/>
          </a:prstGeom>
          <a:noFill/>
          <a:ln/>
        </p:spPr>
        <p:txBody>
          <a:bodyPr wrap="none" lIns="0" tIns="0" rIns="0" bIns="0" rtlCol="0" anchor="t"/>
          <a:lstStyle/>
          <a:p>
            <a:pPr marL="0" indent="0" algn="r">
              <a:lnSpc>
                <a:spcPts val="1350"/>
              </a:lnSpc>
              <a:buNone/>
            </a:pPr>
            <a:r>
              <a:rPr lang="en-US" dirty="0">
                <a:latin typeface="Times New Roman" panose="02020603050405020304" pitchFamily="18" charset="0"/>
                <a:ea typeface="Prompt Medium" pitchFamily="34" charset="-122"/>
                <a:cs typeface="Times New Roman" panose="02020603050405020304" pitchFamily="18" charset="0"/>
              </a:rPr>
              <a:t>CNN-Based Approaches</a:t>
            </a:r>
            <a:endParaRPr lang="en-US" dirty="0">
              <a:latin typeface="Times New Roman" panose="02020603050405020304" pitchFamily="18" charset="0"/>
              <a:cs typeface="Times New Roman" panose="02020603050405020304" pitchFamily="18" charset="0"/>
            </a:endParaRPr>
          </a:p>
        </p:txBody>
      </p:sp>
      <p:sp>
        <p:nvSpPr>
          <p:cNvPr id="18" name="Text 16"/>
          <p:cNvSpPr/>
          <p:nvPr/>
        </p:nvSpPr>
        <p:spPr>
          <a:xfrm>
            <a:off x="431959" y="2595920"/>
            <a:ext cx="6266021" cy="395049"/>
          </a:xfrm>
          <a:prstGeom prst="rect">
            <a:avLst/>
          </a:prstGeom>
          <a:noFill/>
          <a:ln/>
        </p:spPr>
        <p:txBody>
          <a:bodyPr wrap="square" lIns="0" tIns="0" rIns="0" bIns="0" rtlCol="0" anchor="t"/>
          <a:lstStyle/>
          <a:p>
            <a:pPr marL="0" indent="0" algn="r">
              <a:lnSpc>
                <a:spcPts val="1550"/>
              </a:lnSpc>
              <a:buNone/>
            </a:pPr>
            <a:r>
              <a:rPr lang="en-US" sz="1400" b="1" dirty="0">
                <a:latin typeface="Times New Roman" panose="02020603050405020304" pitchFamily="18" charset="0"/>
                <a:ea typeface="Mukta Light" pitchFamily="34" charset="-122"/>
                <a:cs typeface="Times New Roman" panose="02020603050405020304" pitchFamily="18" charset="0"/>
              </a:rPr>
              <a:t>VGG and AlexNet variants</a:t>
            </a:r>
            <a:r>
              <a:rPr lang="en-US" sz="1400" dirty="0">
                <a:latin typeface="Times New Roman" panose="02020603050405020304" pitchFamily="18" charset="0"/>
                <a:ea typeface="Mukta Light" pitchFamily="34" charset="-122"/>
                <a:cs typeface="Times New Roman" panose="02020603050405020304" pitchFamily="18" charset="0"/>
              </a:rPr>
              <a:t> improved accuracy substantially but require significant computational resources, making real-time deployment challenging.</a:t>
            </a:r>
            <a:endParaRPr lang="en-US" sz="1400" dirty="0">
              <a:latin typeface="Times New Roman" panose="02020603050405020304" pitchFamily="18" charset="0"/>
              <a:cs typeface="Times New Roman" panose="02020603050405020304" pitchFamily="18" charset="0"/>
            </a:endParaRPr>
          </a:p>
        </p:txBody>
      </p:sp>
      <p:sp>
        <p:nvSpPr>
          <p:cNvPr id="19" name="Shape 17"/>
          <p:cNvSpPr/>
          <p:nvPr/>
        </p:nvSpPr>
        <p:spPr>
          <a:xfrm>
            <a:off x="7509817" y="4238535"/>
            <a:ext cx="370284" cy="15240"/>
          </a:xfrm>
          <a:prstGeom prst="roundRect">
            <a:avLst>
              <a:gd name="adj" fmla="val 340200"/>
            </a:avLst>
          </a:prstGeom>
          <a:solidFill>
            <a:srgbClr val="6D4562"/>
          </a:solidFill>
          <a:ln/>
        </p:spPr>
      </p:sp>
      <p:sp>
        <p:nvSpPr>
          <p:cNvPr id="21" name="Text 19"/>
          <p:cNvSpPr/>
          <p:nvPr/>
        </p:nvSpPr>
        <p:spPr>
          <a:xfrm>
            <a:off x="7337627" y="4162172"/>
            <a:ext cx="164544" cy="205740"/>
          </a:xfrm>
          <a:prstGeom prst="rect">
            <a:avLst/>
          </a:prstGeom>
          <a:noFill/>
          <a:ln/>
        </p:spPr>
        <p:txBody>
          <a:bodyPr wrap="none" lIns="0" tIns="0" rIns="0" bIns="0" rtlCol="0" anchor="t"/>
          <a:lstStyle/>
          <a:p>
            <a:pPr marL="0" indent="0" algn="ctr">
              <a:lnSpc>
                <a:spcPts val="1250"/>
              </a:lnSpc>
              <a:buNone/>
            </a:pPr>
            <a:r>
              <a:rPr lang="en-US" sz="2400" dirty="0">
                <a:latin typeface="Times New Roman" panose="02020603050405020304" pitchFamily="18" charset="0"/>
                <a:ea typeface="Prompt Medium" pitchFamily="34" charset="-122"/>
                <a:cs typeface="Times New Roman" panose="02020603050405020304" pitchFamily="18" charset="0"/>
              </a:rPr>
              <a:t>4</a:t>
            </a:r>
            <a:endParaRPr lang="en-US" sz="2400" dirty="0">
              <a:latin typeface="Times New Roman" panose="02020603050405020304" pitchFamily="18" charset="0"/>
              <a:cs typeface="Times New Roman" panose="02020603050405020304" pitchFamily="18" charset="0"/>
            </a:endParaRPr>
          </a:p>
        </p:txBody>
      </p:sp>
      <p:sp>
        <p:nvSpPr>
          <p:cNvPr id="22" name="Text 20"/>
          <p:cNvSpPr/>
          <p:nvPr/>
        </p:nvSpPr>
        <p:spPr>
          <a:xfrm>
            <a:off x="7970333" y="4152900"/>
            <a:ext cx="1592461" cy="171450"/>
          </a:xfrm>
          <a:prstGeom prst="rect">
            <a:avLst/>
          </a:prstGeom>
          <a:noFill/>
          <a:ln/>
        </p:spPr>
        <p:txBody>
          <a:bodyPr wrap="none" lIns="0" tIns="0" rIns="0" bIns="0" rtlCol="0" anchor="t"/>
          <a:lstStyle/>
          <a:p>
            <a:pPr marL="0" indent="0" algn="l">
              <a:lnSpc>
                <a:spcPts val="1350"/>
              </a:lnSpc>
              <a:buNone/>
            </a:pPr>
            <a:r>
              <a:rPr lang="en-US" dirty="0">
                <a:latin typeface="Times New Roman" panose="02020603050405020304" pitchFamily="18" charset="0"/>
                <a:ea typeface="Prompt Medium" pitchFamily="34" charset="-122"/>
                <a:cs typeface="Times New Roman" panose="02020603050405020304" pitchFamily="18" charset="0"/>
              </a:rPr>
              <a:t>ResNet-Based Solutions</a:t>
            </a:r>
            <a:endParaRPr lang="en-US" dirty="0">
              <a:latin typeface="Times New Roman" panose="02020603050405020304" pitchFamily="18" charset="0"/>
              <a:cs typeface="Times New Roman" panose="02020603050405020304" pitchFamily="18" charset="0"/>
            </a:endParaRPr>
          </a:p>
        </p:txBody>
      </p:sp>
      <p:sp>
        <p:nvSpPr>
          <p:cNvPr id="23" name="Text 21"/>
          <p:cNvSpPr/>
          <p:nvPr/>
        </p:nvSpPr>
        <p:spPr>
          <a:xfrm>
            <a:off x="7932420" y="4397812"/>
            <a:ext cx="6266021" cy="395049"/>
          </a:xfrm>
          <a:prstGeom prst="rect">
            <a:avLst/>
          </a:prstGeom>
          <a:noFill/>
          <a:ln/>
        </p:spPr>
        <p:txBody>
          <a:bodyPr wrap="square" lIns="0" tIns="0" rIns="0" bIns="0" rtlCol="0" anchor="t"/>
          <a:lstStyle/>
          <a:p>
            <a:pPr marL="0" indent="0" algn="l">
              <a:lnSpc>
                <a:spcPts val="1550"/>
              </a:lnSpc>
              <a:buNone/>
            </a:pPr>
            <a:r>
              <a:rPr lang="en-US" sz="1400" dirty="0">
                <a:latin typeface="Times New Roman" panose="02020603050405020304" pitchFamily="18" charset="0"/>
                <a:ea typeface="Mukta Light" pitchFamily="34" charset="-122"/>
                <a:cs typeface="Times New Roman" panose="02020603050405020304" pitchFamily="18" charset="0"/>
              </a:rPr>
              <a:t>Deeper networks with skip connections enable better feature extraction and gradient flow, achieving state-of-the-art performance with manageable complexity.</a:t>
            </a:r>
            <a:endParaRPr lang="en-US" sz="1400" dirty="0">
              <a:latin typeface="Times New Roman" panose="02020603050405020304" pitchFamily="18" charset="0"/>
              <a:cs typeface="Times New Roman" panose="02020603050405020304" pitchFamily="18" charset="0"/>
            </a:endParaRPr>
          </a:p>
        </p:txBody>
      </p:sp>
      <p:sp>
        <p:nvSpPr>
          <p:cNvPr id="24" name="Text 22"/>
          <p:cNvSpPr/>
          <p:nvPr/>
        </p:nvSpPr>
        <p:spPr>
          <a:xfrm>
            <a:off x="543472" y="4827386"/>
            <a:ext cx="1618655" cy="171450"/>
          </a:xfrm>
          <a:prstGeom prst="rect">
            <a:avLst/>
          </a:prstGeom>
          <a:noFill/>
          <a:ln/>
        </p:spPr>
        <p:txBody>
          <a:bodyPr wrap="none" lIns="0" tIns="0" rIns="0" bIns="0" rtlCol="0" anchor="t"/>
          <a:lstStyle/>
          <a:p>
            <a:pPr marL="0" indent="0" algn="l">
              <a:lnSpc>
                <a:spcPts val="1350"/>
              </a:lnSpc>
              <a:buNone/>
            </a:pPr>
            <a:r>
              <a:rPr lang="en-US" dirty="0">
                <a:latin typeface="Times New Roman" panose="02020603050405020304" pitchFamily="18" charset="0"/>
                <a:ea typeface="Prompt Medium" pitchFamily="34" charset="-122"/>
                <a:cs typeface="Times New Roman" panose="02020603050405020304" pitchFamily="18" charset="0"/>
              </a:rPr>
              <a:t>Research Gap Identified</a:t>
            </a:r>
            <a:endParaRPr lang="en-US" dirty="0">
              <a:latin typeface="Times New Roman" panose="02020603050405020304" pitchFamily="18" charset="0"/>
              <a:cs typeface="Times New Roman" panose="02020603050405020304" pitchFamily="18" charset="0"/>
            </a:endParaRPr>
          </a:p>
        </p:txBody>
      </p:sp>
      <p:sp>
        <p:nvSpPr>
          <p:cNvPr id="25" name="Text 23"/>
          <p:cNvSpPr/>
          <p:nvPr/>
        </p:nvSpPr>
        <p:spPr>
          <a:xfrm>
            <a:off x="431959" y="5083915"/>
            <a:ext cx="6732746" cy="395049"/>
          </a:xfrm>
          <a:prstGeom prst="rect">
            <a:avLst/>
          </a:prstGeom>
          <a:noFill/>
          <a:ln/>
        </p:spPr>
        <p:txBody>
          <a:bodyPr wrap="square" lIns="0" tIns="0" rIns="0" bIns="0" rtlCol="0" anchor="t"/>
          <a:lstStyle/>
          <a:p>
            <a:pPr marL="0" indent="0" algn="l">
              <a:lnSpc>
                <a:spcPts val="1550"/>
              </a:lnSpc>
              <a:buNone/>
            </a:pPr>
            <a:r>
              <a:rPr lang="en-US" sz="1400" dirty="0">
                <a:latin typeface="Times New Roman" panose="02020603050405020304" pitchFamily="18" charset="0"/>
                <a:ea typeface="Mukta Light" pitchFamily="34" charset="-122"/>
                <a:cs typeface="Times New Roman" panose="02020603050405020304" pitchFamily="18" charset="0"/>
              </a:rPr>
              <a:t>Many existing models require extensive preprocessing, struggle with occlusions, and lack consistent performance under varying environmental conditions. Our approach addresses these limitations.</a:t>
            </a:r>
            <a:endParaRPr lang="en-US" sz="1400" dirty="0">
              <a:latin typeface="Times New Roman" panose="02020603050405020304" pitchFamily="18" charset="0"/>
              <a:cs typeface="Times New Roman" panose="02020603050405020304" pitchFamily="18" charset="0"/>
            </a:endParaRPr>
          </a:p>
        </p:txBody>
      </p:sp>
      <p:sp>
        <p:nvSpPr>
          <p:cNvPr id="28" name="Shape 1">
            <a:extLst>
              <a:ext uri="{FF2B5EF4-FFF2-40B4-BE49-F238E27FC236}">
                <a16:creationId xmlns:a16="http://schemas.microsoft.com/office/drawing/2014/main" id="{3DFCA56C-A345-0C16-5E0D-2C3100ABFC6C}"/>
              </a:ext>
            </a:extLst>
          </p:cNvPr>
          <p:cNvSpPr/>
          <p:nvPr/>
        </p:nvSpPr>
        <p:spPr>
          <a:xfrm>
            <a:off x="7243885" y="1883569"/>
            <a:ext cx="78655" cy="395050"/>
          </a:xfrm>
          <a:prstGeom prst="roundRect">
            <a:avLst>
              <a:gd name="adj" fmla="val 340200"/>
            </a:avLst>
          </a:prstGeom>
          <a:solidFill>
            <a:srgbClr val="6D4562"/>
          </a:solidFill>
          <a:ln/>
        </p:spPr>
      </p:sp>
      <p:sp>
        <p:nvSpPr>
          <p:cNvPr id="29" name="Shape 1">
            <a:extLst>
              <a:ext uri="{FF2B5EF4-FFF2-40B4-BE49-F238E27FC236}">
                <a16:creationId xmlns:a16="http://schemas.microsoft.com/office/drawing/2014/main" id="{FB2E8555-B8FD-ECAA-373E-872DD53ADADA}"/>
              </a:ext>
            </a:extLst>
          </p:cNvPr>
          <p:cNvSpPr/>
          <p:nvPr/>
        </p:nvSpPr>
        <p:spPr>
          <a:xfrm>
            <a:off x="7243885" y="2666695"/>
            <a:ext cx="78655" cy="1178176"/>
          </a:xfrm>
          <a:prstGeom prst="roundRect">
            <a:avLst>
              <a:gd name="adj" fmla="val 340200"/>
            </a:avLst>
          </a:prstGeom>
          <a:solidFill>
            <a:srgbClr val="6D4562"/>
          </a:solidFill>
          <a:ln/>
        </p:spPr>
      </p:sp>
      <p:sp>
        <p:nvSpPr>
          <p:cNvPr id="30" name="Shape 1">
            <a:extLst>
              <a:ext uri="{FF2B5EF4-FFF2-40B4-BE49-F238E27FC236}">
                <a16:creationId xmlns:a16="http://schemas.microsoft.com/office/drawing/2014/main" id="{06555E67-6BC3-91D7-D7B7-32DD14091373}"/>
              </a:ext>
            </a:extLst>
          </p:cNvPr>
          <p:cNvSpPr/>
          <p:nvPr/>
        </p:nvSpPr>
        <p:spPr>
          <a:xfrm>
            <a:off x="7330322" y="4499529"/>
            <a:ext cx="78655" cy="395050"/>
          </a:xfrm>
          <a:prstGeom prst="roundRect">
            <a:avLst>
              <a:gd name="adj" fmla="val 340200"/>
            </a:avLst>
          </a:prstGeom>
          <a:solidFill>
            <a:srgbClr val="6D4562"/>
          </a:solidFill>
          <a:ln/>
        </p:spPr>
      </p:sp>
      <p:sp>
        <p:nvSpPr>
          <p:cNvPr id="32" name="Text 19">
            <a:extLst>
              <a:ext uri="{FF2B5EF4-FFF2-40B4-BE49-F238E27FC236}">
                <a16:creationId xmlns:a16="http://schemas.microsoft.com/office/drawing/2014/main" id="{165BBE6F-7C5B-668F-EC41-0C9B2072751B}"/>
              </a:ext>
            </a:extLst>
          </p:cNvPr>
          <p:cNvSpPr/>
          <p:nvPr/>
        </p:nvSpPr>
        <p:spPr>
          <a:xfrm>
            <a:off x="7279595" y="5178569"/>
            <a:ext cx="164544" cy="205740"/>
          </a:xfrm>
          <a:prstGeom prst="rect">
            <a:avLst/>
          </a:prstGeom>
          <a:noFill/>
          <a:ln/>
        </p:spPr>
        <p:txBody>
          <a:bodyPr wrap="none" lIns="0" tIns="0" rIns="0" bIns="0" rtlCol="0" anchor="t"/>
          <a:lstStyle/>
          <a:p>
            <a:pPr marL="0" indent="0" algn="ctr">
              <a:lnSpc>
                <a:spcPts val="1250"/>
              </a:lnSpc>
              <a:buNone/>
            </a:pPr>
            <a:r>
              <a:rPr lang="en-US" sz="2400" dirty="0">
                <a:latin typeface="Times New Roman" panose="02020603050405020304" pitchFamily="18" charset="0"/>
                <a:cs typeface="Times New Roman" panose="02020603050405020304" pitchFamily="18" charset="0"/>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431959" y="339447"/>
            <a:ext cx="3155513" cy="342900"/>
          </a:xfrm>
          <a:prstGeom prst="rect">
            <a:avLst/>
          </a:prstGeom>
          <a:noFill/>
          <a:ln/>
        </p:spPr>
        <p:txBody>
          <a:bodyPr wrap="none" lIns="0" tIns="0" rIns="0" bIns="0" rtlCol="0" anchor="t"/>
          <a:lstStyle/>
          <a:p>
            <a:pPr marL="0" indent="0" algn="l">
              <a:lnSpc>
                <a:spcPts val="2700"/>
              </a:lnSpc>
              <a:buNone/>
            </a:pPr>
            <a:r>
              <a:rPr lang="en-US" sz="3200" dirty="0">
                <a:latin typeface="Times New Roman" panose="02020603050405020304" pitchFamily="18" charset="0"/>
                <a:ea typeface="Prompt Medium" pitchFamily="34" charset="-122"/>
                <a:cs typeface="Times New Roman" panose="02020603050405020304" pitchFamily="18" charset="0"/>
              </a:rPr>
              <a:t>Proposed Methodology</a:t>
            </a:r>
            <a:endParaRPr lang="en-US" sz="3200" dirty="0">
              <a:latin typeface="Times New Roman" panose="02020603050405020304" pitchFamily="18" charset="0"/>
              <a:cs typeface="Times New Roman" panose="02020603050405020304" pitchFamily="18" charset="0"/>
            </a:endParaRPr>
          </a:p>
        </p:txBody>
      </p:sp>
      <p:sp>
        <p:nvSpPr>
          <p:cNvPr id="4" name="Text 1"/>
          <p:cNvSpPr/>
          <p:nvPr/>
        </p:nvSpPr>
        <p:spPr>
          <a:xfrm>
            <a:off x="905914" y="1523035"/>
            <a:ext cx="8139470" cy="395049"/>
          </a:xfrm>
          <a:prstGeom prst="rect">
            <a:avLst/>
          </a:prstGeom>
          <a:noFill/>
          <a:ln/>
        </p:spPr>
        <p:txBody>
          <a:bodyPr wrap="square" lIns="0" tIns="0" rIns="0" bIns="0" rtlCol="0" anchor="t"/>
          <a:lstStyle/>
          <a:p>
            <a:pPr marL="0" indent="0" algn="l">
              <a:lnSpc>
                <a:spcPts val="1550"/>
              </a:lnSpc>
              <a:buNone/>
            </a:pPr>
            <a:r>
              <a:rPr lang="en-US" sz="1100" dirty="0">
                <a:latin typeface="Times New Roman" panose="02020603050405020304" pitchFamily="18" charset="0"/>
                <a:ea typeface="Mukta Light" pitchFamily="34" charset="-122"/>
                <a:cs typeface="Times New Roman" panose="02020603050405020304" pitchFamily="18" charset="0"/>
              </a:rPr>
              <a:t>Our system employs a </a:t>
            </a:r>
            <a:r>
              <a:rPr lang="en-US" sz="1100" b="1" dirty="0">
                <a:latin typeface="Times New Roman" panose="02020603050405020304" pitchFamily="18" charset="0"/>
                <a:ea typeface="Mukta Light" pitchFamily="34" charset="-122"/>
                <a:cs typeface="Times New Roman" panose="02020603050405020304" pitchFamily="18" charset="0"/>
              </a:rPr>
              <a:t>modified ResNet-18 architecture</a:t>
            </a:r>
            <a:r>
              <a:rPr lang="en-US" sz="1100" dirty="0">
                <a:latin typeface="Times New Roman" panose="02020603050405020304" pitchFamily="18" charset="0"/>
                <a:ea typeface="Mukta Light" pitchFamily="34" charset="-122"/>
                <a:cs typeface="Times New Roman" panose="02020603050405020304" pitchFamily="18" charset="0"/>
              </a:rPr>
              <a:t> optimized for facial landmark regression. The model processes grayscale facial images and outputs 136 coordinate values representing 68 keypoints.</a:t>
            </a:r>
            <a:endParaRPr lang="en-US" sz="1100" dirty="0">
              <a:latin typeface="Times New Roman" panose="02020603050405020304" pitchFamily="18" charset="0"/>
              <a:cs typeface="Times New Roman" panose="02020603050405020304" pitchFamily="18" charset="0"/>
            </a:endParaRPr>
          </a:p>
        </p:txBody>
      </p:sp>
      <p:sp>
        <p:nvSpPr>
          <p:cNvPr id="5" name="Text 2"/>
          <p:cNvSpPr/>
          <p:nvPr/>
        </p:nvSpPr>
        <p:spPr>
          <a:xfrm>
            <a:off x="431959" y="3599053"/>
            <a:ext cx="123349" cy="154305"/>
          </a:xfrm>
          <a:prstGeom prst="rect">
            <a:avLst/>
          </a:prstGeom>
          <a:noFill/>
          <a:ln/>
        </p:spPr>
        <p:txBody>
          <a:bodyPr wrap="none" lIns="0" tIns="0" rIns="0" bIns="0" rtlCol="0" anchor="t"/>
          <a:lstStyle/>
          <a:p>
            <a:pPr marL="0" indent="0" algn="l">
              <a:lnSpc>
                <a:spcPts val="1550"/>
              </a:lnSpc>
              <a:buNone/>
            </a:pPr>
            <a:r>
              <a:rPr lang="en-US" sz="1100" dirty="0">
                <a:latin typeface="Times New Roman" panose="02020603050405020304" pitchFamily="18" charset="0"/>
                <a:ea typeface="Prompt Light" pitchFamily="34" charset="-122"/>
                <a:cs typeface="Times New Roman" panose="02020603050405020304" pitchFamily="18" charset="0"/>
              </a:rPr>
              <a:t>01</a:t>
            </a:r>
            <a:endParaRPr lang="en-US" sz="1100" dirty="0">
              <a:latin typeface="Times New Roman" panose="02020603050405020304" pitchFamily="18" charset="0"/>
              <a:cs typeface="Times New Roman" panose="02020603050405020304" pitchFamily="18" charset="0"/>
            </a:endParaRPr>
          </a:p>
        </p:txBody>
      </p:sp>
      <p:sp>
        <p:nvSpPr>
          <p:cNvPr id="6" name="Shape 3"/>
          <p:cNvSpPr/>
          <p:nvPr/>
        </p:nvSpPr>
        <p:spPr>
          <a:xfrm>
            <a:off x="431959" y="3793601"/>
            <a:ext cx="4506516" cy="15240"/>
          </a:xfrm>
          <a:prstGeom prst="rect">
            <a:avLst/>
          </a:prstGeom>
          <a:solidFill>
            <a:srgbClr val="A95B95"/>
          </a:solidFill>
          <a:ln/>
        </p:spPr>
      </p:sp>
      <p:sp>
        <p:nvSpPr>
          <p:cNvPr id="7" name="Text 4"/>
          <p:cNvSpPr/>
          <p:nvPr/>
        </p:nvSpPr>
        <p:spPr>
          <a:xfrm>
            <a:off x="431959" y="3885755"/>
            <a:ext cx="1430060"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Grayscale Conversion</a:t>
            </a:r>
            <a:endParaRPr lang="en-US" sz="1400" dirty="0">
              <a:latin typeface="Times New Roman" panose="02020603050405020304" pitchFamily="18" charset="0"/>
              <a:cs typeface="Times New Roman" panose="02020603050405020304" pitchFamily="18" charset="0"/>
            </a:endParaRPr>
          </a:p>
        </p:txBody>
      </p:sp>
      <p:sp>
        <p:nvSpPr>
          <p:cNvPr id="8" name="Text 5"/>
          <p:cNvSpPr/>
          <p:nvPr/>
        </p:nvSpPr>
        <p:spPr>
          <a:xfrm>
            <a:off x="431959" y="4131262"/>
            <a:ext cx="4506516" cy="395049"/>
          </a:xfrm>
          <a:prstGeom prst="rect">
            <a:avLst/>
          </a:prstGeom>
          <a:noFill/>
          <a:ln/>
        </p:spPr>
        <p:txBody>
          <a:bodyPr wrap="square" lIns="0" tIns="0" rIns="0" bIns="0" rtlCol="0" anchor="t"/>
          <a:lstStyle/>
          <a:p>
            <a:pPr marL="0" indent="0" algn="l">
              <a:lnSpc>
                <a:spcPts val="1550"/>
              </a:lnSpc>
              <a:buNone/>
            </a:pPr>
            <a:r>
              <a:rPr lang="en-US" sz="1100" dirty="0">
                <a:latin typeface="Times New Roman" panose="02020603050405020304" pitchFamily="18" charset="0"/>
                <a:ea typeface="Mukta Light" pitchFamily="34" charset="-122"/>
                <a:cs typeface="Times New Roman" panose="02020603050405020304" pitchFamily="18" charset="0"/>
              </a:rPr>
              <a:t>Convert RGB images to single-channel grayscale to reduce complexity while preserving facial structure</a:t>
            </a:r>
            <a:endParaRPr lang="en-US" sz="1100" dirty="0">
              <a:latin typeface="Times New Roman" panose="02020603050405020304" pitchFamily="18" charset="0"/>
              <a:cs typeface="Times New Roman" panose="02020603050405020304" pitchFamily="18" charset="0"/>
            </a:endParaRPr>
          </a:p>
        </p:txBody>
      </p:sp>
      <p:sp>
        <p:nvSpPr>
          <p:cNvPr id="9" name="Text 6"/>
          <p:cNvSpPr/>
          <p:nvPr/>
        </p:nvSpPr>
        <p:spPr>
          <a:xfrm>
            <a:off x="5061823" y="3532140"/>
            <a:ext cx="123349" cy="154305"/>
          </a:xfrm>
          <a:prstGeom prst="rect">
            <a:avLst/>
          </a:prstGeom>
          <a:noFill/>
          <a:ln/>
        </p:spPr>
        <p:txBody>
          <a:bodyPr wrap="none" lIns="0" tIns="0" rIns="0" bIns="0" rtlCol="0" anchor="t"/>
          <a:lstStyle/>
          <a:p>
            <a:pPr marL="0" indent="0" algn="l">
              <a:lnSpc>
                <a:spcPts val="1550"/>
              </a:lnSpc>
              <a:buNone/>
            </a:pPr>
            <a:r>
              <a:rPr lang="en-US" sz="1100" dirty="0">
                <a:latin typeface="Times New Roman" panose="02020603050405020304" pitchFamily="18" charset="0"/>
                <a:ea typeface="Prompt Light" pitchFamily="34" charset="-122"/>
                <a:cs typeface="Times New Roman" panose="02020603050405020304" pitchFamily="18" charset="0"/>
              </a:rPr>
              <a:t>02</a:t>
            </a:r>
            <a:endParaRPr lang="en-US" sz="1100" dirty="0">
              <a:latin typeface="Times New Roman" panose="02020603050405020304" pitchFamily="18" charset="0"/>
              <a:cs typeface="Times New Roman" panose="02020603050405020304" pitchFamily="18" charset="0"/>
            </a:endParaRPr>
          </a:p>
        </p:txBody>
      </p:sp>
      <p:sp>
        <p:nvSpPr>
          <p:cNvPr id="10" name="Shape 7"/>
          <p:cNvSpPr/>
          <p:nvPr/>
        </p:nvSpPr>
        <p:spPr>
          <a:xfrm>
            <a:off x="5061823" y="3726688"/>
            <a:ext cx="4506635" cy="15240"/>
          </a:xfrm>
          <a:prstGeom prst="rect">
            <a:avLst/>
          </a:prstGeom>
          <a:solidFill>
            <a:srgbClr val="A95B95"/>
          </a:solidFill>
          <a:ln/>
        </p:spPr>
      </p:sp>
      <p:sp>
        <p:nvSpPr>
          <p:cNvPr id="11" name="Text 8"/>
          <p:cNvSpPr/>
          <p:nvPr/>
        </p:nvSpPr>
        <p:spPr>
          <a:xfrm>
            <a:off x="5061823" y="3818842"/>
            <a:ext cx="1408271"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Image Preprocessing</a:t>
            </a:r>
            <a:endParaRPr lang="en-US" sz="1400" dirty="0">
              <a:latin typeface="Times New Roman" panose="02020603050405020304" pitchFamily="18" charset="0"/>
              <a:cs typeface="Times New Roman" panose="02020603050405020304" pitchFamily="18" charset="0"/>
            </a:endParaRPr>
          </a:p>
        </p:txBody>
      </p:sp>
      <p:sp>
        <p:nvSpPr>
          <p:cNvPr id="12" name="Text 9"/>
          <p:cNvSpPr/>
          <p:nvPr/>
        </p:nvSpPr>
        <p:spPr>
          <a:xfrm>
            <a:off x="5061823" y="4064349"/>
            <a:ext cx="4506635" cy="197525"/>
          </a:xfrm>
          <a:prstGeom prst="rect">
            <a:avLst/>
          </a:prstGeom>
          <a:noFill/>
          <a:ln/>
        </p:spPr>
        <p:txBody>
          <a:bodyPr wrap="none" lIns="0" tIns="0" rIns="0" bIns="0" rtlCol="0" anchor="t"/>
          <a:lstStyle/>
          <a:p>
            <a:pPr marL="0" indent="0" algn="l">
              <a:lnSpc>
                <a:spcPts val="1550"/>
              </a:lnSpc>
              <a:buNone/>
            </a:pPr>
            <a:r>
              <a:rPr lang="en-US" sz="1100" dirty="0">
                <a:latin typeface="Times New Roman" panose="02020603050405020304" pitchFamily="18" charset="0"/>
                <a:ea typeface="Mukta Light" pitchFamily="34" charset="-122"/>
                <a:cs typeface="Times New Roman" panose="02020603050405020304" pitchFamily="18" charset="0"/>
              </a:rPr>
              <a:t>Resize to fixed 224×224 dimensions and normalize pixel values to [0,1] range</a:t>
            </a:r>
            <a:endParaRPr lang="en-US" sz="1100" dirty="0">
              <a:latin typeface="Times New Roman" panose="02020603050405020304" pitchFamily="18" charset="0"/>
              <a:cs typeface="Times New Roman" panose="02020603050405020304" pitchFamily="18" charset="0"/>
            </a:endParaRPr>
          </a:p>
        </p:txBody>
      </p:sp>
      <p:sp>
        <p:nvSpPr>
          <p:cNvPr id="13" name="Text 10"/>
          <p:cNvSpPr/>
          <p:nvPr/>
        </p:nvSpPr>
        <p:spPr>
          <a:xfrm>
            <a:off x="9691807" y="3532140"/>
            <a:ext cx="123349" cy="154305"/>
          </a:xfrm>
          <a:prstGeom prst="rect">
            <a:avLst/>
          </a:prstGeom>
          <a:noFill/>
          <a:ln/>
        </p:spPr>
        <p:txBody>
          <a:bodyPr wrap="none" lIns="0" tIns="0" rIns="0" bIns="0" rtlCol="0" anchor="t"/>
          <a:lstStyle/>
          <a:p>
            <a:pPr marL="0" indent="0" algn="l">
              <a:lnSpc>
                <a:spcPts val="1550"/>
              </a:lnSpc>
              <a:buNone/>
            </a:pPr>
            <a:r>
              <a:rPr lang="en-US" sz="1100" dirty="0">
                <a:latin typeface="Times New Roman" panose="02020603050405020304" pitchFamily="18" charset="0"/>
                <a:ea typeface="Prompt Light" pitchFamily="34" charset="-122"/>
                <a:cs typeface="Times New Roman" panose="02020603050405020304" pitchFamily="18" charset="0"/>
              </a:rPr>
              <a:t>03</a:t>
            </a:r>
            <a:endParaRPr lang="en-US" sz="1100" dirty="0">
              <a:latin typeface="Times New Roman" panose="02020603050405020304" pitchFamily="18" charset="0"/>
              <a:cs typeface="Times New Roman" panose="02020603050405020304" pitchFamily="18" charset="0"/>
            </a:endParaRPr>
          </a:p>
        </p:txBody>
      </p:sp>
      <p:sp>
        <p:nvSpPr>
          <p:cNvPr id="14" name="Shape 11"/>
          <p:cNvSpPr/>
          <p:nvPr/>
        </p:nvSpPr>
        <p:spPr>
          <a:xfrm>
            <a:off x="9691807" y="3726688"/>
            <a:ext cx="4506635" cy="15240"/>
          </a:xfrm>
          <a:prstGeom prst="rect">
            <a:avLst/>
          </a:prstGeom>
          <a:solidFill>
            <a:srgbClr val="A95B95"/>
          </a:solidFill>
          <a:ln/>
        </p:spPr>
      </p:sp>
      <p:sp>
        <p:nvSpPr>
          <p:cNvPr id="15" name="Text 12"/>
          <p:cNvSpPr/>
          <p:nvPr/>
        </p:nvSpPr>
        <p:spPr>
          <a:xfrm>
            <a:off x="9691807" y="3818842"/>
            <a:ext cx="1618178"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Landmark Normalization</a:t>
            </a:r>
            <a:endParaRPr lang="en-US" sz="1400" dirty="0">
              <a:latin typeface="Times New Roman" panose="02020603050405020304" pitchFamily="18" charset="0"/>
              <a:cs typeface="Times New Roman" panose="02020603050405020304" pitchFamily="18" charset="0"/>
            </a:endParaRPr>
          </a:p>
        </p:txBody>
      </p:sp>
      <p:sp>
        <p:nvSpPr>
          <p:cNvPr id="16" name="Text 13"/>
          <p:cNvSpPr/>
          <p:nvPr/>
        </p:nvSpPr>
        <p:spPr>
          <a:xfrm>
            <a:off x="9691807" y="4064349"/>
            <a:ext cx="4506635" cy="197525"/>
          </a:xfrm>
          <a:prstGeom prst="rect">
            <a:avLst/>
          </a:prstGeom>
          <a:noFill/>
          <a:ln/>
        </p:spPr>
        <p:txBody>
          <a:bodyPr wrap="none" lIns="0" tIns="0" rIns="0" bIns="0" rtlCol="0" anchor="t"/>
          <a:lstStyle/>
          <a:p>
            <a:pPr marL="0" indent="0" algn="l">
              <a:lnSpc>
                <a:spcPts val="1550"/>
              </a:lnSpc>
              <a:buNone/>
            </a:pPr>
            <a:r>
              <a:rPr lang="en-US" sz="1100" dirty="0">
                <a:latin typeface="Times New Roman" panose="02020603050405020304" pitchFamily="18" charset="0"/>
                <a:ea typeface="Mukta Light" pitchFamily="34" charset="-122"/>
                <a:cs typeface="Times New Roman" panose="02020603050405020304" pitchFamily="18" charset="0"/>
              </a:rPr>
              <a:t>Scale coordinate values relative to image dimensions for consistent learning</a:t>
            </a:r>
            <a:endParaRPr lang="en-US" sz="1100" dirty="0">
              <a:latin typeface="Times New Roman" panose="02020603050405020304" pitchFamily="18" charset="0"/>
              <a:cs typeface="Times New Roman" panose="02020603050405020304" pitchFamily="18" charset="0"/>
            </a:endParaRPr>
          </a:p>
        </p:txBody>
      </p:sp>
      <p:sp>
        <p:nvSpPr>
          <p:cNvPr id="17" name="Text 14"/>
          <p:cNvSpPr/>
          <p:nvPr/>
        </p:nvSpPr>
        <p:spPr>
          <a:xfrm>
            <a:off x="431959" y="4742172"/>
            <a:ext cx="123349" cy="154305"/>
          </a:xfrm>
          <a:prstGeom prst="rect">
            <a:avLst/>
          </a:prstGeom>
          <a:noFill/>
          <a:ln/>
        </p:spPr>
        <p:txBody>
          <a:bodyPr wrap="none" lIns="0" tIns="0" rIns="0" bIns="0" rtlCol="0" anchor="t"/>
          <a:lstStyle/>
          <a:p>
            <a:pPr marL="0" indent="0" algn="l">
              <a:lnSpc>
                <a:spcPts val="1550"/>
              </a:lnSpc>
              <a:buNone/>
            </a:pPr>
            <a:r>
              <a:rPr lang="en-US" sz="1100" dirty="0">
                <a:latin typeface="Times New Roman" panose="02020603050405020304" pitchFamily="18" charset="0"/>
                <a:ea typeface="Prompt Light" pitchFamily="34" charset="-122"/>
                <a:cs typeface="Times New Roman" panose="02020603050405020304" pitchFamily="18" charset="0"/>
              </a:rPr>
              <a:t>04</a:t>
            </a:r>
            <a:endParaRPr lang="en-US" sz="1100" dirty="0">
              <a:latin typeface="Times New Roman" panose="02020603050405020304" pitchFamily="18" charset="0"/>
              <a:cs typeface="Times New Roman" panose="02020603050405020304" pitchFamily="18" charset="0"/>
            </a:endParaRPr>
          </a:p>
        </p:txBody>
      </p:sp>
      <p:sp>
        <p:nvSpPr>
          <p:cNvPr id="18" name="Shape 15"/>
          <p:cNvSpPr/>
          <p:nvPr/>
        </p:nvSpPr>
        <p:spPr>
          <a:xfrm>
            <a:off x="431959" y="4936720"/>
            <a:ext cx="6821567" cy="15240"/>
          </a:xfrm>
          <a:prstGeom prst="rect">
            <a:avLst/>
          </a:prstGeom>
          <a:solidFill>
            <a:srgbClr val="A95B95"/>
          </a:solidFill>
          <a:ln/>
        </p:spPr>
      </p:sp>
      <p:sp>
        <p:nvSpPr>
          <p:cNvPr id="19" name="Text 16"/>
          <p:cNvSpPr/>
          <p:nvPr/>
        </p:nvSpPr>
        <p:spPr>
          <a:xfrm>
            <a:off x="431959" y="5028874"/>
            <a:ext cx="1371600"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Feature Extraction</a:t>
            </a:r>
            <a:endParaRPr lang="en-US" sz="1400" dirty="0">
              <a:latin typeface="Times New Roman" panose="02020603050405020304" pitchFamily="18" charset="0"/>
              <a:cs typeface="Times New Roman" panose="02020603050405020304" pitchFamily="18" charset="0"/>
            </a:endParaRPr>
          </a:p>
        </p:txBody>
      </p:sp>
      <p:sp>
        <p:nvSpPr>
          <p:cNvPr id="20" name="Text 17"/>
          <p:cNvSpPr/>
          <p:nvPr/>
        </p:nvSpPr>
        <p:spPr>
          <a:xfrm>
            <a:off x="431959" y="5274381"/>
            <a:ext cx="6821567" cy="197525"/>
          </a:xfrm>
          <a:prstGeom prst="rect">
            <a:avLst/>
          </a:prstGeom>
          <a:noFill/>
          <a:ln/>
        </p:spPr>
        <p:txBody>
          <a:bodyPr wrap="none" lIns="0" tIns="0" rIns="0" bIns="0" rtlCol="0" anchor="t"/>
          <a:lstStyle/>
          <a:p>
            <a:pPr marL="0" indent="0" algn="l">
              <a:lnSpc>
                <a:spcPts val="1550"/>
              </a:lnSpc>
              <a:buNone/>
            </a:pPr>
            <a:r>
              <a:rPr lang="en-US" sz="1100" dirty="0">
                <a:latin typeface="Times New Roman" panose="02020603050405020304" pitchFamily="18" charset="0"/>
                <a:ea typeface="Mukta Light" pitchFamily="34" charset="-122"/>
                <a:cs typeface="Times New Roman" panose="02020603050405020304" pitchFamily="18" charset="0"/>
              </a:rPr>
              <a:t>Modified ResNet-18 extracts hierarchical features using residual connections</a:t>
            </a:r>
            <a:endParaRPr lang="en-US" sz="1100" dirty="0">
              <a:latin typeface="Times New Roman" panose="02020603050405020304" pitchFamily="18" charset="0"/>
              <a:cs typeface="Times New Roman" panose="02020603050405020304" pitchFamily="18" charset="0"/>
            </a:endParaRPr>
          </a:p>
        </p:txBody>
      </p:sp>
      <p:sp>
        <p:nvSpPr>
          <p:cNvPr id="21" name="Text 18"/>
          <p:cNvSpPr/>
          <p:nvPr/>
        </p:nvSpPr>
        <p:spPr>
          <a:xfrm>
            <a:off x="7376874" y="4675259"/>
            <a:ext cx="123349" cy="154305"/>
          </a:xfrm>
          <a:prstGeom prst="rect">
            <a:avLst/>
          </a:prstGeom>
          <a:noFill/>
          <a:ln/>
        </p:spPr>
        <p:txBody>
          <a:bodyPr wrap="none" lIns="0" tIns="0" rIns="0" bIns="0" rtlCol="0" anchor="t"/>
          <a:lstStyle/>
          <a:p>
            <a:pPr marL="0" indent="0" algn="l">
              <a:lnSpc>
                <a:spcPts val="1550"/>
              </a:lnSpc>
              <a:buNone/>
            </a:pPr>
            <a:r>
              <a:rPr lang="en-US" sz="1100" dirty="0">
                <a:latin typeface="Times New Roman" panose="02020603050405020304" pitchFamily="18" charset="0"/>
                <a:ea typeface="Prompt Light" pitchFamily="34" charset="-122"/>
                <a:cs typeface="Times New Roman" panose="02020603050405020304" pitchFamily="18" charset="0"/>
              </a:rPr>
              <a:t>05</a:t>
            </a:r>
            <a:endParaRPr lang="en-US" sz="1100" dirty="0">
              <a:latin typeface="Times New Roman" panose="02020603050405020304" pitchFamily="18" charset="0"/>
              <a:cs typeface="Times New Roman" panose="02020603050405020304" pitchFamily="18" charset="0"/>
            </a:endParaRPr>
          </a:p>
        </p:txBody>
      </p:sp>
      <p:sp>
        <p:nvSpPr>
          <p:cNvPr id="22" name="Shape 19"/>
          <p:cNvSpPr/>
          <p:nvPr/>
        </p:nvSpPr>
        <p:spPr>
          <a:xfrm>
            <a:off x="7376874" y="4869807"/>
            <a:ext cx="6821567" cy="15240"/>
          </a:xfrm>
          <a:prstGeom prst="rect">
            <a:avLst/>
          </a:prstGeom>
          <a:solidFill>
            <a:srgbClr val="A95B95"/>
          </a:solidFill>
          <a:ln/>
        </p:spPr>
      </p:sp>
      <p:sp>
        <p:nvSpPr>
          <p:cNvPr id="23" name="Text 20"/>
          <p:cNvSpPr/>
          <p:nvPr/>
        </p:nvSpPr>
        <p:spPr>
          <a:xfrm>
            <a:off x="7376874" y="4961961"/>
            <a:ext cx="1523048"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Coordinate Regression</a:t>
            </a:r>
            <a:endParaRPr lang="en-US" sz="1400" dirty="0">
              <a:latin typeface="Times New Roman" panose="02020603050405020304" pitchFamily="18" charset="0"/>
              <a:cs typeface="Times New Roman" panose="02020603050405020304" pitchFamily="18" charset="0"/>
            </a:endParaRPr>
          </a:p>
        </p:txBody>
      </p:sp>
      <p:sp>
        <p:nvSpPr>
          <p:cNvPr id="24" name="Text 21"/>
          <p:cNvSpPr/>
          <p:nvPr/>
        </p:nvSpPr>
        <p:spPr>
          <a:xfrm>
            <a:off x="7376874" y="5207468"/>
            <a:ext cx="6821567" cy="197525"/>
          </a:xfrm>
          <a:prstGeom prst="rect">
            <a:avLst/>
          </a:prstGeom>
          <a:noFill/>
          <a:ln/>
        </p:spPr>
        <p:txBody>
          <a:bodyPr wrap="none" lIns="0" tIns="0" rIns="0" bIns="0" rtlCol="0" anchor="t"/>
          <a:lstStyle/>
          <a:p>
            <a:pPr marL="0" indent="0" algn="l">
              <a:lnSpc>
                <a:spcPts val="1550"/>
              </a:lnSpc>
              <a:buNone/>
            </a:pPr>
            <a:r>
              <a:rPr lang="en-US" sz="1100" dirty="0">
                <a:latin typeface="Times New Roman" panose="02020603050405020304" pitchFamily="18" charset="0"/>
                <a:ea typeface="Mukta Light" pitchFamily="34" charset="-122"/>
                <a:cs typeface="Times New Roman" panose="02020603050405020304" pitchFamily="18" charset="0"/>
              </a:rPr>
              <a:t>Fully connected layer outputs 136 values (x, y coordinates for 68 points)</a:t>
            </a:r>
            <a:endParaRPr lang="en-US" sz="1100" dirty="0">
              <a:latin typeface="Times New Roman" panose="02020603050405020304" pitchFamily="18" charset="0"/>
              <a:cs typeface="Times New Roman" panose="02020603050405020304" pitchFamily="18" charset="0"/>
            </a:endParaRPr>
          </a:p>
        </p:txBody>
      </p:sp>
      <p:sp>
        <p:nvSpPr>
          <p:cNvPr id="26" name="Shape 23"/>
          <p:cNvSpPr/>
          <p:nvPr/>
        </p:nvSpPr>
        <p:spPr>
          <a:xfrm>
            <a:off x="562928" y="2756479"/>
            <a:ext cx="370284" cy="370284"/>
          </a:xfrm>
          <a:prstGeom prst="roundRect">
            <a:avLst>
              <a:gd name="adj" fmla="val 24692089"/>
            </a:avLst>
          </a:prstGeom>
          <a:solidFill>
            <a:srgbClr val="A95B95"/>
          </a:solidFill>
          <a:ln/>
        </p:spPr>
      </p:sp>
      <p:pic>
        <p:nvPicPr>
          <p:cNvPr id="2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726" y="2858277"/>
            <a:ext cx="166568" cy="166568"/>
          </a:xfrm>
          <a:prstGeom prst="rect">
            <a:avLst/>
          </a:prstGeom>
        </p:spPr>
      </p:pic>
      <p:sp>
        <p:nvSpPr>
          <p:cNvPr id="28" name="Text 24"/>
          <p:cNvSpPr/>
          <p:nvPr/>
        </p:nvSpPr>
        <p:spPr>
          <a:xfrm>
            <a:off x="493633" y="5509531"/>
            <a:ext cx="1371600"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Lightweight &amp; Fast</a:t>
            </a:r>
            <a:endParaRPr lang="en-US" sz="1400" dirty="0">
              <a:latin typeface="Times New Roman" panose="02020603050405020304" pitchFamily="18" charset="0"/>
              <a:cs typeface="Times New Roman" panose="02020603050405020304" pitchFamily="18" charset="0"/>
            </a:endParaRPr>
          </a:p>
        </p:txBody>
      </p:sp>
      <p:sp>
        <p:nvSpPr>
          <p:cNvPr id="30" name="Shape 26"/>
          <p:cNvSpPr/>
          <p:nvPr/>
        </p:nvSpPr>
        <p:spPr>
          <a:xfrm>
            <a:off x="7507843" y="2756479"/>
            <a:ext cx="370284" cy="370284"/>
          </a:xfrm>
          <a:prstGeom prst="roundRect">
            <a:avLst>
              <a:gd name="adj" fmla="val 24692089"/>
            </a:avLst>
          </a:prstGeom>
          <a:solidFill>
            <a:srgbClr val="A95B95"/>
          </a:solidFill>
          <a:ln/>
        </p:spPr>
      </p:sp>
      <p:pic>
        <p:nvPicPr>
          <p:cNvPr id="31"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09642" y="2858277"/>
            <a:ext cx="166568" cy="166568"/>
          </a:xfrm>
          <a:prstGeom prst="rect">
            <a:avLst/>
          </a:prstGeom>
        </p:spPr>
      </p:pic>
      <p:sp>
        <p:nvSpPr>
          <p:cNvPr id="32" name="Text 27"/>
          <p:cNvSpPr/>
          <p:nvPr/>
        </p:nvSpPr>
        <p:spPr>
          <a:xfrm>
            <a:off x="7430469" y="5411846"/>
            <a:ext cx="1371600"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Robust Features</a:t>
            </a:r>
            <a:endParaRPr lang="en-US" sz="1400" dirty="0">
              <a:latin typeface="Times New Roman" panose="02020603050405020304" pitchFamily="18" charset="0"/>
              <a:cs typeface="Times New Roman" panose="02020603050405020304" pitchFamily="18" charset="0"/>
            </a:endParaRPr>
          </a:p>
        </p:txBody>
      </p:sp>
      <p:sp>
        <p:nvSpPr>
          <p:cNvPr id="33" name="Shape 28"/>
          <p:cNvSpPr/>
          <p:nvPr/>
        </p:nvSpPr>
        <p:spPr>
          <a:xfrm>
            <a:off x="176688" y="6463778"/>
            <a:ext cx="6821567" cy="927021"/>
          </a:xfrm>
          <a:prstGeom prst="roundRect">
            <a:avLst>
              <a:gd name="adj" fmla="val 5593"/>
            </a:avLst>
          </a:prstGeom>
          <a:ln/>
        </p:spPr>
        <p:style>
          <a:lnRef idx="2">
            <a:schemeClr val="dk1"/>
          </a:lnRef>
          <a:fillRef idx="1">
            <a:schemeClr val="lt1"/>
          </a:fillRef>
          <a:effectRef idx="0">
            <a:schemeClr val="dk1"/>
          </a:effectRef>
          <a:fontRef idx="minor">
            <a:schemeClr val="dk1"/>
          </a:fontRef>
        </p:style>
      </p:sp>
      <p:sp>
        <p:nvSpPr>
          <p:cNvPr id="34" name="Shape 29"/>
          <p:cNvSpPr/>
          <p:nvPr/>
        </p:nvSpPr>
        <p:spPr>
          <a:xfrm>
            <a:off x="370166" y="6996106"/>
            <a:ext cx="370284" cy="370284"/>
          </a:xfrm>
          <a:prstGeom prst="roundRect">
            <a:avLst>
              <a:gd name="adj" fmla="val 24692089"/>
            </a:avLst>
          </a:prstGeom>
          <a:solidFill>
            <a:srgbClr val="A95B95"/>
          </a:solidFill>
          <a:ln/>
        </p:spPr>
      </p:sp>
      <p:pic>
        <p:nvPicPr>
          <p:cNvPr id="35"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349" y="7128743"/>
            <a:ext cx="166568" cy="166568"/>
          </a:xfrm>
          <a:prstGeom prst="rect">
            <a:avLst/>
          </a:prstGeom>
        </p:spPr>
      </p:pic>
      <p:sp>
        <p:nvSpPr>
          <p:cNvPr id="36" name="Text 30"/>
          <p:cNvSpPr/>
          <p:nvPr/>
        </p:nvSpPr>
        <p:spPr>
          <a:xfrm>
            <a:off x="831294" y="7095523"/>
            <a:ext cx="1371600"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Real-World Ready</a:t>
            </a:r>
            <a:endParaRPr lang="en-US" sz="1400" dirty="0">
              <a:latin typeface="Times New Roman" panose="02020603050405020304" pitchFamily="18" charset="0"/>
              <a:cs typeface="Times New Roman" panose="02020603050405020304" pitchFamily="18" charset="0"/>
            </a:endParaRPr>
          </a:p>
        </p:txBody>
      </p:sp>
      <p:sp>
        <p:nvSpPr>
          <p:cNvPr id="37" name="Shape 31"/>
          <p:cNvSpPr/>
          <p:nvPr/>
        </p:nvSpPr>
        <p:spPr>
          <a:xfrm>
            <a:off x="7376874" y="6575189"/>
            <a:ext cx="6821567" cy="927021"/>
          </a:xfrm>
          <a:prstGeom prst="roundRect">
            <a:avLst>
              <a:gd name="adj" fmla="val 5593"/>
            </a:avLst>
          </a:prstGeom>
          <a:ln/>
        </p:spPr>
        <p:style>
          <a:lnRef idx="2">
            <a:schemeClr val="dk1"/>
          </a:lnRef>
          <a:fillRef idx="1">
            <a:schemeClr val="lt1"/>
          </a:fillRef>
          <a:effectRef idx="0">
            <a:schemeClr val="dk1"/>
          </a:effectRef>
          <a:fontRef idx="minor">
            <a:schemeClr val="dk1"/>
          </a:fontRef>
        </p:style>
      </p:sp>
      <p:sp>
        <p:nvSpPr>
          <p:cNvPr id="38" name="Shape 32"/>
          <p:cNvSpPr/>
          <p:nvPr/>
        </p:nvSpPr>
        <p:spPr>
          <a:xfrm>
            <a:off x="7507843" y="6706157"/>
            <a:ext cx="370284" cy="370284"/>
          </a:xfrm>
          <a:prstGeom prst="roundRect">
            <a:avLst>
              <a:gd name="adj" fmla="val 24692089"/>
            </a:avLst>
          </a:prstGeom>
          <a:solidFill>
            <a:srgbClr val="A95B95"/>
          </a:solidFill>
          <a:ln/>
        </p:spPr>
      </p:sp>
      <p:pic>
        <p:nvPicPr>
          <p:cNvPr id="39"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09642" y="6807956"/>
            <a:ext cx="166568" cy="166568"/>
          </a:xfrm>
          <a:prstGeom prst="rect">
            <a:avLst/>
          </a:prstGeom>
        </p:spPr>
      </p:pic>
      <p:sp>
        <p:nvSpPr>
          <p:cNvPr id="40" name="Text 33"/>
          <p:cNvSpPr/>
          <p:nvPr/>
        </p:nvSpPr>
        <p:spPr>
          <a:xfrm>
            <a:off x="7507843" y="7199791"/>
            <a:ext cx="1503878"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Minimal Preprocessing</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2" name="Text 0"/>
          <p:cNvSpPr/>
          <p:nvPr/>
        </p:nvSpPr>
        <p:spPr>
          <a:xfrm>
            <a:off x="431959" y="350598"/>
            <a:ext cx="2743200" cy="342900"/>
          </a:xfrm>
          <a:prstGeom prst="rect">
            <a:avLst/>
          </a:prstGeom>
          <a:noFill/>
          <a:ln/>
        </p:spPr>
        <p:txBody>
          <a:bodyPr wrap="none" lIns="0" tIns="0" rIns="0" bIns="0" rtlCol="0" anchor="t"/>
          <a:lstStyle/>
          <a:p>
            <a:pPr marL="0" indent="0" algn="l">
              <a:lnSpc>
                <a:spcPts val="2700"/>
              </a:lnSpc>
              <a:buNone/>
            </a:pPr>
            <a:r>
              <a:rPr lang="en-US" sz="2150" dirty="0">
                <a:latin typeface="Times New Roman" panose="02020603050405020304" pitchFamily="18" charset="0"/>
                <a:ea typeface="Prompt Medium" pitchFamily="34" charset="-122"/>
                <a:cs typeface="Times New Roman" panose="02020603050405020304" pitchFamily="18" charset="0"/>
              </a:rPr>
              <a:t>System Architecture</a:t>
            </a:r>
            <a:endParaRPr lang="en-US" sz="215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431959" y="940315"/>
            <a:ext cx="617220" cy="740569"/>
          </a:xfrm>
          <a:prstGeom prst="rect">
            <a:avLst/>
          </a:prstGeom>
        </p:spPr>
      </p:pic>
      <p:sp>
        <p:nvSpPr>
          <p:cNvPr id="4" name="Text 1"/>
          <p:cNvSpPr/>
          <p:nvPr/>
        </p:nvSpPr>
        <p:spPr>
          <a:xfrm>
            <a:off x="1172528" y="1063664"/>
            <a:ext cx="1371600"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Input Image</a:t>
            </a:r>
            <a:endParaRPr lang="en-US" sz="1400" dirty="0">
              <a:latin typeface="Times New Roman" panose="02020603050405020304" pitchFamily="18" charset="0"/>
              <a:cs typeface="Times New Roman" panose="02020603050405020304" pitchFamily="18" charset="0"/>
            </a:endParaRPr>
          </a:p>
        </p:txBody>
      </p:sp>
      <p:sp>
        <p:nvSpPr>
          <p:cNvPr id="5" name="Text 2"/>
          <p:cNvSpPr/>
          <p:nvPr/>
        </p:nvSpPr>
        <p:spPr>
          <a:xfrm>
            <a:off x="1172528" y="1309170"/>
            <a:ext cx="13025914" cy="197525"/>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Mukta Light" pitchFamily="34" charset="-122"/>
                <a:cs typeface="Times New Roman" panose="02020603050405020304" pitchFamily="18" charset="0"/>
              </a:rPr>
              <a:t>Raw facial photograph</a:t>
            </a:r>
            <a:endParaRPr lang="en-US" sz="95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431959" y="1680883"/>
            <a:ext cx="617220" cy="740569"/>
          </a:xfrm>
          <a:prstGeom prst="rect">
            <a:avLst/>
          </a:prstGeom>
        </p:spPr>
      </p:pic>
      <p:sp>
        <p:nvSpPr>
          <p:cNvPr id="7" name="Text 3"/>
          <p:cNvSpPr/>
          <p:nvPr/>
        </p:nvSpPr>
        <p:spPr>
          <a:xfrm>
            <a:off x="1172528" y="1804232"/>
            <a:ext cx="1371600"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Grayscale</a:t>
            </a:r>
            <a:endParaRPr lang="en-US" sz="1400" dirty="0">
              <a:latin typeface="Times New Roman" panose="02020603050405020304" pitchFamily="18" charset="0"/>
              <a:cs typeface="Times New Roman" panose="02020603050405020304" pitchFamily="18" charset="0"/>
            </a:endParaRPr>
          </a:p>
        </p:txBody>
      </p:sp>
      <p:sp>
        <p:nvSpPr>
          <p:cNvPr id="8" name="Text 4"/>
          <p:cNvSpPr/>
          <p:nvPr/>
        </p:nvSpPr>
        <p:spPr>
          <a:xfrm>
            <a:off x="1172528" y="2049739"/>
            <a:ext cx="13025914" cy="197525"/>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Mukta Light" pitchFamily="34" charset="-122"/>
                <a:cs typeface="Times New Roman" panose="02020603050405020304" pitchFamily="18" charset="0"/>
              </a:rPr>
              <a:t>Single-channel conversion</a:t>
            </a:r>
            <a:endParaRPr lang="en-US" sz="95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431959" y="2421452"/>
            <a:ext cx="617220" cy="740569"/>
          </a:xfrm>
          <a:prstGeom prst="rect">
            <a:avLst/>
          </a:prstGeom>
        </p:spPr>
      </p:pic>
      <p:sp>
        <p:nvSpPr>
          <p:cNvPr id="10" name="Text 5"/>
          <p:cNvSpPr/>
          <p:nvPr/>
        </p:nvSpPr>
        <p:spPr>
          <a:xfrm>
            <a:off x="1172528" y="2544801"/>
            <a:ext cx="1371600"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Preprocessing</a:t>
            </a:r>
            <a:endParaRPr lang="en-US" sz="1400" dirty="0">
              <a:latin typeface="Times New Roman" panose="02020603050405020304" pitchFamily="18" charset="0"/>
              <a:cs typeface="Times New Roman" panose="02020603050405020304" pitchFamily="18" charset="0"/>
            </a:endParaRPr>
          </a:p>
        </p:txBody>
      </p:sp>
      <p:sp>
        <p:nvSpPr>
          <p:cNvPr id="11" name="Text 6"/>
          <p:cNvSpPr/>
          <p:nvPr/>
        </p:nvSpPr>
        <p:spPr>
          <a:xfrm>
            <a:off x="1080541" y="2712154"/>
            <a:ext cx="13025914" cy="197525"/>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Mukta Light" pitchFamily="34" charset="-122"/>
                <a:cs typeface="Times New Roman" panose="02020603050405020304" pitchFamily="18" charset="0"/>
              </a:rPr>
              <a:t>Resize &amp; normalize</a:t>
            </a:r>
            <a:endParaRPr lang="en-US" sz="950" dirty="0">
              <a:latin typeface="Times New Roman" panose="02020603050405020304" pitchFamily="18" charset="0"/>
              <a:cs typeface="Times New Roman" panose="02020603050405020304" pitchFamily="18" charset="0"/>
            </a:endParaRPr>
          </a:p>
        </p:txBody>
      </p:sp>
      <p:pic>
        <p:nvPicPr>
          <p:cNvPr id="12" name="Image 3" descr="preencoded.png"/>
          <p:cNvPicPr>
            <a:picLocks noChangeAspect="1"/>
          </p:cNvPicPr>
          <p:nvPr/>
        </p:nvPicPr>
        <p:blipFill>
          <a:blip r:embed="rId6"/>
          <a:stretch>
            <a:fillRect/>
          </a:stretch>
        </p:blipFill>
        <p:spPr>
          <a:xfrm>
            <a:off x="431959" y="3162021"/>
            <a:ext cx="617220" cy="740569"/>
          </a:xfrm>
          <a:prstGeom prst="rect">
            <a:avLst/>
          </a:prstGeom>
        </p:spPr>
      </p:pic>
      <p:sp>
        <p:nvSpPr>
          <p:cNvPr id="13" name="Text 7"/>
          <p:cNvSpPr/>
          <p:nvPr/>
        </p:nvSpPr>
        <p:spPr>
          <a:xfrm>
            <a:off x="1172528" y="3285370"/>
            <a:ext cx="1371600"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ResNet-18</a:t>
            </a:r>
            <a:endParaRPr lang="en-US" sz="1400" dirty="0">
              <a:latin typeface="Times New Roman" panose="02020603050405020304" pitchFamily="18" charset="0"/>
              <a:cs typeface="Times New Roman" panose="02020603050405020304" pitchFamily="18" charset="0"/>
            </a:endParaRPr>
          </a:p>
        </p:txBody>
      </p:sp>
      <p:sp>
        <p:nvSpPr>
          <p:cNvPr id="14" name="Text 8"/>
          <p:cNvSpPr/>
          <p:nvPr/>
        </p:nvSpPr>
        <p:spPr>
          <a:xfrm>
            <a:off x="1172528" y="3530877"/>
            <a:ext cx="13025914" cy="197525"/>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Mukta Light" pitchFamily="34" charset="-122"/>
                <a:cs typeface="Times New Roman" panose="02020603050405020304" pitchFamily="18" charset="0"/>
              </a:rPr>
              <a:t>Feature extraction</a:t>
            </a:r>
            <a:endParaRPr lang="en-US" sz="950" dirty="0">
              <a:latin typeface="Times New Roman" panose="02020603050405020304" pitchFamily="18" charset="0"/>
              <a:cs typeface="Times New Roman" panose="02020603050405020304" pitchFamily="18" charset="0"/>
            </a:endParaRPr>
          </a:p>
        </p:txBody>
      </p:sp>
      <p:pic>
        <p:nvPicPr>
          <p:cNvPr id="15" name="Image 4" descr="preencoded.png"/>
          <p:cNvPicPr>
            <a:picLocks noChangeAspect="1"/>
          </p:cNvPicPr>
          <p:nvPr/>
        </p:nvPicPr>
        <p:blipFill>
          <a:blip r:embed="rId7"/>
          <a:stretch>
            <a:fillRect/>
          </a:stretch>
        </p:blipFill>
        <p:spPr>
          <a:xfrm>
            <a:off x="431959" y="3902590"/>
            <a:ext cx="617220" cy="740569"/>
          </a:xfrm>
          <a:prstGeom prst="rect">
            <a:avLst/>
          </a:prstGeom>
        </p:spPr>
      </p:pic>
      <p:sp>
        <p:nvSpPr>
          <p:cNvPr id="16" name="Text 9"/>
          <p:cNvSpPr/>
          <p:nvPr/>
        </p:nvSpPr>
        <p:spPr>
          <a:xfrm>
            <a:off x="1172528" y="4025939"/>
            <a:ext cx="1371600"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FC Layer</a:t>
            </a:r>
            <a:endParaRPr lang="en-US" sz="1400" dirty="0">
              <a:latin typeface="Times New Roman" panose="02020603050405020304" pitchFamily="18" charset="0"/>
              <a:cs typeface="Times New Roman" panose="02020603050405020304" pitchFamily="18" charset="0"/>
            </a:endParaRPr>
          </a:p>
        </p:txBody>
      </p:sp>
      <p:sp>
        <p:nvSpPr>
          <p:cNvPr id="17" name="Text 10"/>
          <p:cNvSpPr/>
          <p:nvPr/>
        </p:nvSpPr>
        <p:spPr>
          <a:xfrm>
            <a:off x="1172528" y="4271445"/>
            <a:ext cx="13025914" cy="197525"/>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Mukta Light" pitchFamily="34" charset="-122"/>
                <a:cs typeface="Times New Roman" panose="02020603050405020304" pitchFamily="18" charset="0"/>
              </a:rPr>
              <a:t>Coordinate output</a:t>
            </a:r>
            <a:endParaRPr lang="en-US" sz="950" dirty="0">
              <a:latin typeface="Times New Roman" panose="02020603050405020304" pitchFamily="18" charset="0"/>
              <a:cs typeface="Times New Roman" panose="02020603050405020304" pitchFamily="18" charset="0"/>
            </a:endParaRPr>
          </a:p>
        </p:txBody>
      </p:sp>
      <p:pic>
        <p:nvPicPr>
          <p:cNvPr id="18" name="Image 5" descr="preencoded.png"/>
          <p:cNvPicPr>
            <a:picLocks noChangeAspect="1"/>
          </p:cNvPicPr>
          <p:nvPr/>
        </p:nvPicPr>
        <p:blipFill>
          <a:blip r:embed="rId8"/>
          <a:stretch>
            <a:fillRect/>
          </a:stretch>
        </p:blipFill>
        <p:spPr>
          <a:xfrm>
            <a:off x="431959" y="4643158"/>
            <a:ext cx="617220" cy="740569"/>
          </a:xfrm>
          <a:prstGeom prst="rect">
            <a:avLst/>
          </a:prstGeom>
        </p:spPr>
      </p:pic>
      <p:sp>
        <p:nvSpPr>
          <p:cNvPr id="19" name="Text 11"/>
          <p:cNvSpPr/>
          <p:nvPr/>
        </p:nvSpPr>
        <p:spPr>
          <a:xfrm>
            <a:off x="1172528" y="4766507"/>
            <a:ext cx="1371600"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68 Landmarks</a:t>
            </a:r>
            <a:endParaRPr lang="en-US" sz="1400" dirty="0">
              <a:latin typeface="Times New Roman" panose="02020603050405020304" pitchFamily="18" charset="0"/>
              <a:cs typeface="Times New Roman" panose="02020603050405020304" pitchFamily="18" charset="0"/>
            </a:endParaRPr>
          </a:p>
        </p:txBody>
      </p:sp>
      <p:sp>
        <p:nvSpPr>
          <p:cNvPr id="20" name="Text 12"/>
          <p:cNvSpPr/>
          <p:nvPr/>
        </p:nvSpPr>
        <p:spPr>
          <a:xfrm>
            <a:off x="1172528" y="5012014"/>
            <a:ext cx="13025914" cy="197525"/>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Mukta Light" pitchFamily="34" charset="-122"/>
                <a:cs typeface="Times New Roman" panose="02020603050405020304" pitchFamily="18" charset="0"/>
              </a:rPr>
              <a:t>Final predictions</a:t>
            </a:r>
            <a:endParaRPr lang="en-US" sz="950" dirty="0">
              <a:latin typeface="Times New Roman" panose="02020603050405020304" pitchFamily="18" charset="0"/>
              <a:cs typeface="Times New Roman" panose="02020603050405020304" pitchFamily="18" charset="0"/>
            </a:endParaRPr>
          </a:p>
        </p:txBody>
      </p:sp>
      <p:sp>
        <p:nvSpPr>
          <p:cNvPr id="21" name="Text 13"/>
          <p:cNvSpPr/>
          <p:nvPr/>
        </p:nvSpPr>
        <p:spPr>
          <a:xfrm>
            <a:off x="5728784" y="684641"/>
            <a:ext cx="4237792" cy="274201"/>
          </a:xfrm>
          <a:prstGeom prst="rect">
            <a:avLst/>
          </a:prstGeom>
          <a:noFill/>
          <a:ln/>
        </p:spPr>
        <p:txBody>
          <a:bodyPr wrap="none" lIns="0" tIns="0" rIns="0" bIns="0" rtlCol="0" anchor="t"/>
          <a:lstStyle/>
          <a:p>
            <a:pPr marL="0" indent="0" algn="l">
              <a:lnSpc>
                <a:spcPts val="2150"/>
              </a:lnSpc>
              <a:buNone/>
            </a:pPr>
            <a:r>
              <a:rPr lang="en-US" sz="2400" dirty="0">
                <a:latin typeface="Times New Roman" panose="02020603050405020304" pitchFamily="18" charset="0"/>
                <a:ea typeface="Prompt Medium" pitchFamily="34" charset="-122"/>
                <a:cs typeface="Times New Roman" panose="02020603050405020304" pitchFamily="18" charset="0"/>
              </a:rPr>
              <a:t>Modified ResNet-18 Model Components</a:t>
            </a:r>
            <a:endParaRPr lang="en-US" sz="2400" dirty="0">
              <a:latin typeface="Times New Roman" panose="02020603050405020304" pitchFamily="18" charset="0"/>
              <a:cs typeface="Times New Roman" panose="02020603050405020304" pitchFamily="18" charset="0"/>
            </a:endParaRPr>
          </a:p>
        </p:txBody>
      </p:sp>
      <p:sp>
        <p:nvSpPr>
          <p:cNvPr id="22" name="Shape 14"/>
          <p:cNvSpPr/>
          <p:nvPr/>
        </p:nvSpPr>
        <p:spPr>
          <a:xfrm>
            <a:off x="6409005" y="1661953"/>
            <a:ext cx="277654" cy="277654"/>
          </a:xfrm>
          <a:prstGeom prst="roundRect">
            <a:avLst>
              <a:gd name="adj" fmla="val 18673"/>
            </a:avLst>
          </a:prstGeom>
          <a:solidFill>
            <a:srgbClr val="542C49"/>
          </a:solidFill>
          <a:ln w="7620">
            <a:solidFill>
              <a:srgbClr val="6D4562"/>
            </a:solidFill>
            <a:prstDash val="solid"/>
          </a:ln>
        </p:spPr>
      </p:sp>
      <p:sp>
        <p:nvSpPr>
          <p:cNvPr id="23" name="Text 15"/>
          <p:cNvSpPr/>
          <p:nvPr/>
        </p:nvSpPr>
        <p:spPr>
          <a:xfrm>
            <a:off x="6810007" y="1704340"/>
            <a:ext cx="1388626"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Convolutional Layers</a:t>
            </a:r>
            <a:endParaRPr lang="en-US" sz="1400" dirty="0">
              <a:latin typeface="Times New Roman" panose="02020603050405020304" pitchFamily="18" charset="0"/>
              <a:cs typeface="Times New Roman" panose="02020603050405020304" pitchFamily="18" charset="0"/>
            </a:endParaRPr>
          </a:p>
        </p:txBody>
      </p:sp>
      <p:sp>
        <p:nvSpPr>
          <p:cNvPr id="24" name="Text 16"/>
          <p:cNvSpPr/>
          <p:nvPr/>
        </p:nvSpPr>
        <p:spPr>
          <a:xfrm>
            <a:off x="6810007" y="1853523"/>
            <a:ext cx="6331744" cy="197525"/>
          </a:xfrm>
          <a:prstGeom prst="rect">
            <a:avLst/>
          </a:prstGeom>
          <a:noFill/>
          <a:ln/>
        </p:spPr>
        <p:txBody>
          <a:bodyPr wrap="none" lIns="0" tIns="0" rIns="0" bIns="0" rtlCol="0" anchor="t"/>
          <a:lstStyle/>
          <a:p>
            <a:pPr marL="0" indent="0" algn="l">
              <a:lnSpc>
                <a:spcPts val="1550"/>
              </a:lnSpc>
              <a:buNone/>
            </a:pPr>
            <a:r>
              <a:rPr lang="en-US" sz="1100" dirty="0">
                <a:latin typeface="Times New Roman" panose="02020603050405020304" pitchFamily="18" charset="0"/>
                <a:ea typeface="Mukta Light" pitchFamily="34" charset="-122"/>
                <a:cs typeface="Times New Roman" panose="02020603050405020304" pitchFamily="18" charset="0"/>
              </a:rPr>
              <a:t>Multiple conv layers with BatchNorm and ReLU activation for feature </a:t>
            </a:r>
            <a:r>
              <a:rPr lang="en-US" sz="1200" dirty="0">
                <a:latin typeface="Times New Roman" panose="02020603050405020304" pitchFamily="18" charset="0"/>
                <a:ea typeface="Mukta Light" pitchFamily="34" charset="-122"/>
                <a:cs typeface="Times New Roman" panose="02020603050405020304" pitchFamily="18" charset="0"/>
              </a:rPr>
              <a:t>learning</a:t>
            </a:r>
            <a:endParaRPr lang="en-US" sz="1100" dirty="0">
              <a:latin typeface="Times New Roman" panose="02020603050405020304" pitchFamily="18" charset="0"/>
              <a:cs typeface="Times New Roman" panose="02020603050405020304" pitchFamily="18" charset="0"/>
            </a:endParaRPr>
          </a:p>
        </p:txBody>
      </p:sp>
      <p:sp>
        <p:nvSpPr>
          <p:cNvPr id="25" name="Shape 17"/>
          <p:cNvSpPr/>
          <p:nvPr/>
        </p:nvSpPr>
        <p:spPr>
          <a:xfrm>
            <a:off x="6409005" y="2443480"/>
            <a:ext cx="277654" cy="277654"/>
          </a:xfrm>
          <a:prstGeom prst="roundRect">
            <a:avLst>
              <a:gd name="adj" fmla="val 18673"/>
            </a:avLst>
          </a:prstGeom>
          <a:solidFill>
            <a:srgbClr val="542C49"/>
          </a:solidFill>
          <a:ln w="7620">
            <a:solidFill>
              <a:srgbClr val="6D4562"/>
            </a:solidFill>
            <a:prstDash val="solid"/>
          </a:ln>
        </p:spPr>
      </p:sp>
      <p:sp>
        <p:nvSpPr>
          <p:cNvPr id="26" name="Text 18"/>
          <p:cNvSpPr/>
          <p:nvPr/>
        </p:nvSpPr>
        <p:spPr>
          <a:xfrm>
            <a:off x="6810007" y="2485866"/>
            <a:ext cx="1371600"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Residual Blocks</a:t>
            </a:r>
            <a:endParaRPr lang="en-US" sz="1400" dirty="0">
              <a:latin typeface="Times New Roman" panose="02020603050405020304" pitchFamily="18" charset="0"/>
              <a:cs typeface="Times New Roman" panose="02020603050405020304" pitchFamily="18" charset="0"/>
            </a:endParaRPr>
          </a:p>
        </p:txBody>
      </p:sp>
      <p:sp>
        <p:nvSpPr>
          <p:cNvPr id="27" name="Text 19"/>
          <p:cNvSpPr/>
          <p:nvPr/>
        </p:nvSpPr>
        <p:spPr>
          <a:xfrm>
            <a:off x="6810007" y="2716251"/>
            <a:ext cx="6331744" cy="197525"/>
          </a:xfrm>
          <a:prstGeom prst="rect">
            <a:avLst/>
          </a:prstGeom>
          <a:noFill/>
          <a:ln/>
        </p:spPr>
        <p:txBody>
          <a:bodyPr wrap="none" lIns="0" tIns="0" rIns="0" bIns="0" rtlCol="0" anchor="t"/>
          <a:lstStyle/>
          <a:p>
            <a:pPr marL="0" indent="0" algn="l">
              <a:lnSpc>
                <a:spcPts val="1550"/>
              </a:lnSpc>
              <a:buNone/>
            </a:pPr>
            <a:r>
              <a:rPr lang="en-US" sz="1200" dirty="0">
                <a:latin typeface="Times New Roman" panose="02020603050405020304" pitchFamily="18" charset="0"/>
                <a:ea typeface="Mukta Light" pitchFamily="34" charset="-122"/>
                <a:cs typeface="Times New Roman" panose="02020603050405020304" pitchFamily="18" charset="0"/>
              </a:rPr>
              <a:t>Skip connections preserve gradient flow and enable deeper network training</a:t>
            </a:r>
            <a:endParaRPr lang="en-US" sz="1200" dirty="0">
              <a:latin typeface="Times New Roman" panose="02020603050405020304" pitchFamily="18" charset="0"/>
              <a:cs typeface="Times New Roman" panose="02020603050405020304" pitchFamily="18" charset="0"/>
            </a:endParaRPr>
          </a:p>
        </p:txBody>
      </p:sp>
      <p:sp>
        <p:nvSpPr>
          <p:cNvPr id="28" name="Shape 20"/>
          <p:cNvSpPr/>
          <p:nvPr/>
        </p:nvSpPr>
        <p:spPr>
          <a:xfrm>
            <a:off x="6409005" y="3225006"/>
            <a:ext cx="277654" cy="277654"/>
          </a:xfrm>
          <a:prstGeom prst="roundRect">
            <a:avLst>
              <a:gd name="adj" fmla="val 18673"/>
            </a:avLst>
          </a:prstGeom>
          <a:solidFill>
            <a:srgbClr val="542C49"/>
          </a:solidFill>
          <a:ln w="7620">
            <a:solidFill>
              <a:srgbClr val="6D4562"/>
            </a:solidFill>
            <a:prstDash val="solid"/>
          </a:ln>
        </p:spPr>
      </p:sp>
      <p:sp>
        <p:nvSpPr>
          <p:cNvPr id="29" name="Text 21"/>
          <p:cNvSpPr/>
          <p:nvPr/>
        </p:nvSpPr>
        <p:spPr>
          <a:xfrm>
            <a:off x="6810007" y="3267392"/>
            <a:ext cx="1566982"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Global Average Pooling</a:t>
            </a:r>
            <a:endParaRPr lang="en-US" sz="1400" dirty="0">
              <a:latin typeface="Times New Roman" panose="02020603050405020304" pitchFamily="18" charset="0"/>
              <a:cs typeface="Times New Roman" panose="02020603050405020304" pitchFamily="18" charset="0"/>
            </a:endParaRPr>
          </a:p>
        </p:txBody>
      </p:sp>
      <p:sp>
        <p:nvSpPr>
          <p:cNvPr id="30" name="Text 22"/>
          <p:cNvSpPr/>
          <p:nvPr/>
        </p:nvSpPr>
        <p:spPr>
          <a:xfrm>
            <a:off x="6810007" y="3497517"/>
            <a:ext cx="6331744" cy="197525"/>
          </a:xfrm>
          <a:prstGeom prst="rect">
            <a:avLst/>
          </a:prstGeom>
          <a:noFill/>
          <a:ln/>
        </p:spPr>
        <p:txBody>
          <a:bodyPr wrap="none" lIns="0" tIns="0" rIns="0" bIns="0" rtlCol="0" anchor="t"/>
          <a:lstStyle/>
          <a:p>
            <a:pPr marL="0" indent="0" algn="l">
              <a:lnSpc>
                <a:spcPts val="1550"/>
              </a:lnSpc>
              <a:buNone/>
            </a:pPr>
            <a:r>
              <a:rPr lang="en-US" sz="1200" dirty="0">
                <a:latin typeface="Times New Roman" panose="02020603050405020304" pitchFamily="18" charset="0"/>
                <a:ea typeface="Mukta Light" pitchFamily="34" charset="-122"/>
                <a:cs typeface="Times New Roman" panose="02020603050405020304" pitchFamily="18" charset="0"/>
              </a:rPr>
              <a:t>Reduces spatial dimensions while maintaining feature richness</a:t>
            </a:r>
            <a:endParaRPr lang="en-US" sz="1200" dirty="0">
              <a:latin typeface="Times New Roman" panose="02020603050405020304" pitchFamily="18" charset="0"/>
              <a:cs typeface="Times New Roman" panose="02020603050405020304" pitchFamily="18" charset="0"/>
            </a:endParaRPr>
          </a:p>
        </p:txBody>
      </p:sp>
      <p:sp>
        <p:nvSpPr>
          <p:cNvPr id="31" name="Shape 23"/>
          <p:cNvSpPr/>
          <p:nvPr/>
        </p:nvSpPr>
        <p:spPr>
          <a:xfrm>
            <a:off x="6409005" y="4006532"/>
            <a:ext cx="277654" cy="277654"/>
          </a:xfrm>
          <a:prstGeom prst="roundRect">
            <a:avLst>
              <a:gd name="adj" fmla="val 18673"/>
            </a:avLst>
          </a:prstGeom>
          <a:solidFill>
            <a:srgbClr val="542C49"/>
          </a:solidFill>
          <a:ln w="7620">
            <a:solidFill>
              <a:srgbClr val="6D4562"/>
            </a:solidFill>
            <a:prstDash val="solid"/>
          </a:ln>
        </p:spPr>
      </p:sp>
      <p:sp>
        <p:nvSpPr>
          <p:cNvPr id="32" name="Text 24"/>
          <p:cNvSpPr/>
          <p:nvPr/>
        </p:nvSpPr>
        <p:spPr>
          <a:xfrm>
            <a:off x="6810007" y="4048918"/>
            <a:ext cx="1371600" cy="171450"/>
          </a:xfrm>
          <a:prstGeom prst="rect">
            <a:avLst/>
          </a:prstGeom>
          <a:noFill/>
          <a:ln/>
        </p:spPr>
        <p:txBody>
          <a:bodyPr wrap="none" lIns="0" tIns="0" rIns="0" bIns="0" rtlCol="0" anchor="t"/>
          <a:lstStyle/>
          <a:p>
            <a:pPr marL="0" indent="0" algn="l">
              <a:lnSpc>
                <a:spcPts val="1350"/>
              </a:lnSpc>
              <a:buNone/>
            </a:pPr>
            <a:r>
              <a:rPr lang="en-US" sz="1400" dirty="0">
                <a:latin typeface="Times New Roman" panose="02020603050405020304" pitchFamily="18" charset="0"/>
                <a:ea typeface="Prompt Medium" pitchFamily="34" charset="-122"/>
                <a:cs typeface="Times New Roman" panose="02020603050405020304" pitchFamily="18" charset="0"/>
              </a:rPr>
              <a:t>Regression Head</a:t>
            </a:r>
            <a:endParaRPr lang="en-US" sz="1400" dirty="0">
              <a:latin typeface="Times New Roman" panose="02020603050405020304" pitchFamily="18" charset="0"/>
              <a:cs typeface="Times New Roman" panose="02020603050405020304" pitchFamily="18" charset="0"/>
            </a:endParaRPr>
          </a:p>
        </p:txBody>
      </p:sp>
      <p:sp>
        <p:nvSpPr>
          <p:cNvPr id="33" name="Text 25"/>
          <p:cNvSpPr/>
          <p:nvPr/>
        </p:nvSpPr>
        <p:spPr>
          <a:xfrm>
            <a:off x="6810007" y="4289228"/>
            <a:ext cx="6331744" cy="197525"/>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Mukta Light" pitchFamily="34" charset="-122"/>
                <a:cs typeface="Times New Roman" panose="02020603050405020304" pitchFamily="18" charset="0"/>
              </a:rPr>
              <a:t>Fully connected layer outputs 136 continuous values for landmark coordinates</a:t>
            </a:r>
            <a:endParaRPr lang="en-US" sz="9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sp>
        <p:nvSpPr>
          <p:cNvPr id="2" name="Text 0"/>
          <p:cNvSpPr/>
          <p:nvPr/>
        </p:nvSpPr>
        <p:spPr>
          <a:xfrm>
            <a:off x="431959" y="350598"/>
            <a:ext cx="4473893" cy="342900"/>
          </a:xfrm>
          <a:prstGeom prst="rect">
            <a:avLst/>
          </a:prstGeom>
          <a:noFill/>
          <a:ln/>
        </p:spPr>
        <p:txBody>
          <a:bodyPr wrap="none" lIns="0" tIns="0" rIns="0" bIns="0" rtlCol="0" anchor="t"/>
          <a:lstStyle/>
          <a:p>
            <a:pPr marL="0" indent="0" algn="l">
              <a:lnSpc>
                <a:spcPts val="2700"/>
              </a:lnSpc>
              <a:buNone/>
            </a:pPr>
            <a:r>
              <a:rPr lang="en-US" sz="3600" dirty="0">
                <a:latin typeface="Times New Roman" panose="02020603050405020304" pitchFamily="18" charset="0"/>
                <a:ea typeface="Prompt Medium" pitchFamily="34" charset="-122"/>
                <a:cs typeface="Times New Roman" panose="02020603050405020304" pitchFamily="18" charset="0"/>
              </a:rPr>
              <a:t>Proof of Concept Implementation</a:t>
            </a:r>
            <a:endParaRPr lang="en-US" sz="3600" dirty="0">
              <a:latin typeface="Times New Roman" panose="02020603050405020304" pitchFamily="18" charset="0"/>
              <a:cs typeface="Times New Roman" panose="02020603050405020304" pitchFamily="18" charset="0"/>
            </a:endParaRPr>
          </a:p>
        </p:txBody>
      </p:sp>
      <p:sp>
        <p:nvSpPr>
          <p:cNvPr id="3" name="Text 1"/>
          <p:cNvSpPr/>
          <p:nvPr/>
        </p:nvSpPr>
        <p:spPr>
          <a:xfrm>
            <a:off x="431959" y="940315"/>
            <a:ext cx="13766483" cy="197525"/>
          </a:xfrm>
          <a:prstGeom prst="rect">
            <a:avLst/>
          </a:prstGeom>
          <a:noFill/>
          <a:ln/>
        </p:spPr>
        <p:txBody>
          <a:bodyPr wrap="none" lIns="0" tIns="0" rIns="0" bIns="0" rtlCol="0" anchor="t"/>
          <a:lstStyle/>
          <a:p>
            <a:pPr marL="0" indent="0" algn="l">
              <a:lnSpc>
                <a:spcPts val="1550"/>
              </a:lnSpc>
              <a:buNone/>
            </a:pPr>
            <a:r>
              <a:rPr lang="en-US" sz="1200" dirty="0">
                <a:latin typeface="Times New Roman" panose="02020603050405020304" pitchFamily="18" charset="0"/>
                <a:ea typeface="Mukta Light" pitchFamily="34" charset="-122"/>
                <a:cs typeface="Times New Roman" panose="02020603050405020304" pitchFamily="18" charset="0"/>
              </a:rPr>
              <a:t>The foundational implementation demonstrates successful pipeline construction and initial model validation:</a:t>
            </a:r>
            <a:endParaRPr lang="en-US" sz="1200" dirty="0">
              <a:latin typeface="Times New Roman" panose="02020603050405020304" pitchFamily="18" charset="0"/>
              <a:cs typeface="Times New Roman" panose="02020603050405020304" pitchFamily="18" charset="0"/>
            </a:endParaRPr>
          </a:p>
        </p:txBody>
      </p:sp>
      <p:sp>
        <p:nvSpPr>
          <p:cNvPr id="4" name="Shape 2"/>
          <p:cNvSpPr/>
          <p:nvPr/>
        </p:nvSpPr>
        <p:spPr>
          <a:xfrm>
            <a:off x="555427" y="1461808"/>
            <a:ext cx="123349" cy="555308"/>
          </a:xfrm>
          <a:prstGeom prst="roundRect">
            <a:avLst>
              <a:gd name="adj" fmla="val 42032"/>
            </a:avLst>
          </a:prstGeom>
          <a:solidFill>
            <a:srgbClr val="542C49"/>
          </a:solidFill>
          <a:ln w="7620">
            <a:solidFill>
              <a:srgbClr val="6D4562"/>
            </a:solidFill>
            <a:prstDash val="solid"/>
          </a:ln>
        </p:spPr>
      </p:sp>
      <p:sp>
        <p:nvSpPr>
          <p:cNvPr id="5" name="Shape 3"/>
          <p:cNvSpPr/>
          <p:nvPr/>
        </p:nvSpPr>
        <p:spPr>
          <a:xfrm>
            <a:off x="431959" y="1380727"/>
            <a:ext cx="370284" cy="370284"/>
          </a:xfrm>
          <a:prstGeom prst="roundRect">
            <a:avLst>
              <a:gd name="adj" fmla="val 123473"/>
            </a:avLst>
          </a:prstGeom>
          <a:solidFill>
            <a:srgbClr val="542C49"/>
          </a:solidFill>
          <a:ln w="7620">
            <a:solidFill>
              <a:srgbClr val="6D4562"/>
            </a:solidFill>
            <a:prstDash val="solid"/>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470" y="1473239"/>
            <a:ext cx="185142" cy="185142"/>
          </a:xfrm>
          <a:prstGeom prst="rect">
            <a:avLst/>
          </a:prstGeom>
        </p:spPr>
      </p:pic>
      <p:sp>
        <p:nvSpPr>
          <p:cNvPr id="7" name="Text 4"/>
          <p:cNvSpPr/>
          <p:nvPr/>
        </p:nvSpPr>
        <p:spPr>
          <a:xfrm>
            <a:off x="925592" y="1400015"/>
            <a:ext cx="1371600" cy="171450"/>
          </a:xfrm>
          <a:prstGeom prst="rect">
            <a:avLst/>
          </a:prstGeom>
          <a:noFill/>
          <a:ln/>
        </p:spPr>
        <p:txBody>
          <a:bodyPr wrap="none" lIns="0" tIns="0" rIns="0" bIns="0" rtlCol="0" anchor="t"/>
          <a:lstStyle/>
          <a:p>
            <a:pPr marL="0" indent="0" algn="l">
              <a:lnSpc>
                <a:spcPts val="1350"/>
              </a:lnSpc>
              <a:buNone/>
            </a:pPr>
            <a:r>
              <a:rPr lang="en-US" sz="1600" dirty="0">
                <a:latin typeface="Times New Roman" panose="02020603050405020304" pitchFamily="18" charset="0"/>
                <a:ea typeface="Prompt Medium" pitchFamily="34" charset="-122"/>
                <a:cs typeface="Times New Roman" panose="02020603050405020304" pitchFamily="18" charset="0"/>
              </a:rPr>
              <a:t>Dataset Selection</a:t>
            </a:r>
            <a:endParaRPr lang="en-US" sz="1600" dirty="0">
              <a:latin typeface="Times New Roman" panose="02020603050405020304" pitchFamily="18" charset="0"/>
              <a:cs typeface="Times New Roman" panose="02020603050405020304" pitchFamily="18" charset="0"/>
            </a:endParaRPr>
          </a:p>
        </p:txBody>
      </p:sp>
      <p:sp>
        <p:nvSpPr>
          <p:cNvPr id="8" name="Text 5"/>
          <p:cNvSpPr/>
          <p:nvPr/>
        </p:nvSpPr>
        <p:spPr>
          <a:xfrm>
            <a:off x="925592" y="1645522"/>
            <a:ext cx="13272849" cy="197525"/>
          </a:xfrm>
          <a:prstGeom prst="rect">
            <a:avLst/>
          </a:prstGeom>
          <a:noFill/>
          <a:ln/>
        </p:spPr>
        <p:txBody>
          <a:bodyPr wrap="none" lIns="0" tIns="0" rIns="0" bIns="0" rtlCol="0" anchor="t"/>
          <a:lstStyle/>
          <a:p>
            <a:pPr marL="0" indent="0" algn="l">
              <a:lnSpc>
                <a:spcPts val="1550"/>
              </a:lnSpc>
              <a:buNone/>
            </a:pPr>
            <a:r>
              <a:rPr lang="en-US" sz="1200" b="1" dirty="0">
                <a:latin typeface="Times New Roman" panose="02020603050405020304" pitchFamily="18" charset="0"/>
                <a:ea typeface="Mukta Light" pitchFamily="34" charset="-122"/>
                <a:cs typeface="Times New Roman" panose="02020603050405020304" pitchFamily="18" charset="0"/>
              </a:rPr>
              <a:t>300-W dataset</a:t>
            </a:r>
            <a:r>
              <a:rPr lang="en-US" sz="1200" dirty="0">
                <a:latin typeface="Times New Roman" panose="02020603050405020304" pitchFamily="18" charset="0"/>
                <a:ea typeface="Mukta Light" pitchFamily="34" charset="-122"/>
                <a:cs typeface="Times New Roman" panose="02020603050405020304" pitchFamily="18" charset="0"/>
              </a:rPr>
              <a:t> with 68 facial landmarks chosen for comprehensive training and evaluation</a:t>
            </a:r>
            <a:endParaRPr lang="en-US" sz="1200" dirty="0">
              <a:latin typeface="Times New Roman" panose="02020603050405020304" pitchFamily="18" charset="0"/>
              <a:cs typeface="Times New Roman" panose="02020603050405020304" pitchFamily="18" charset="0"/>
            </a:endParaRPr>
          </a:p>
        </p:txBody>
      </p:sp>
      <p:sp>
        <p:nvSpPr>
          <p:cNvPr id="9" name="Shape 6"/>
          <p:cNvSpPr/>
          <p:nvPr/>
        </p:nvSpPr>
        <p:spPr>
          <a:xfrm>
            <a:off x="740569" y="2325726"/>
            <a:ext cx="123349" cy="555308"/>
          </a:xfrm>
          <a:prstGeom prst="roundRect">
            <a:avLst>
              <a:gd name="adj" fmla="val 42032"/>
            </a:avLst>
          </a:prstGeom>
          <a:solidFill>
            <a:srgbClr val="542C49"/>
          </a:solidFill>
          <a:ln w="7620">
            <a:solidFill>
              <a:srgbClr val="6D4562"/>
            </a:solidFill>
            <a:prstDash val="solid"/>
          </a:ln>
        </p:spPr>
      </p:sp>
      <p:sp>
        <p:nvSpPr>
          <p:cNvPr id="10" name="Shape 7"/>
          <p:cNvSpPr/>
          <p:nvPr/>
        </p:nvSpPr>
        <p:spPr>
          <a:xfrm>
            <a:off x="617101" y="2244644"/>
            <a:ext cx="370284" cy="370284"/>
          </a:xfrm>
          <a:prstGeom prst="roundRect">
            <a:avLst>
              <a:gd name="adj" fmla="val 123473"/>
            </a:avLst>
          </a:prstGeom>
          <a:solidFill>
            <a:srgbClr val="542C49"/>
          </a:solidFill>
          <a:ln w="7620">
            <a:solidFill>
              <a:srgbClr val="6D4562"/>
            </a:solidFill>
            <a:prstDash val="solid"/>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9613" y="2337156"/>
            <a:ext cx="185142" cy="185142"/>
          </a:xfrm>
          <a:prstGeom prst="rect">
            <a:avLst/>
          </a:prstGeom>
        </p:spPr>
      </p:pic>
      <p:sp>
        <p:nvSpPr>
          <p:cNvPr id="12" name="Text 8"/>
          <p:cNvSpPr/>
          <p:nvPr/>
        </p:nvSpPr>
        <p:spPr>
          <a:xfrm>
            <a:off x="1110734" y="2263933"/>
            <a:ext cx="1534954" cy="171450"/>
          </a:xfrm>
          <a:prstGeom prst="rect">
            <a:avLst/>
          </a:prstGeom>
          <a:noFill/>
          <a:ln/>
        </p:spPr>
        <p:txBody>
          <a:bodyPr wrap="none" lIns="0" tIns="0" rIns="0" bIns="0" rtlCol="0" anchor="t"/>
          <a:lstStyle/>
          <a:p>
            <a:pPr marL="0" indent="0" algn="l">
              <a:lnSpc>
                <a:spcPts val="1350"/>
              </a:lnSpc>
              <a:buNone/>
            </a:pPr>
            <a:r>
              <a:rPr lang="en-US" sz="1600" dirty="0">
                <a:latin typeface="Times New Roman" panose="02020603050405020304" pitchFamily="18" charset="0"/>
                <a:ea typeface="Prompt Medium" pitchFamily="34" charset="-122"/>
                <a:cs typeface="Times New Roman" panose="02020603050405020304" pitchFamily="18" charset="0"/>
              </a:rPr>
              <a:t>Preprocessing Pipeline</a:t>
            </a:r>
            <a:endParaRPr lang="en-US" sz="1600" dirty="0">
              <a:latin typeface="Times New Roman" panose="02020603050405020304" pitchFamily="18" charset="0"/>
              <a:cs typeface="Times New Roman" panose="02020603050405020304" pitchFamily="18" charset="0"/>
            </a:endParaRPr>
          </a:p>
        </p:txBody>
      </p:sp>
      <p:sp>
        <p:nvSpPr>
          <p:cNvPr id="13" name="Text 9"/>
          <p:cNvSpPr/>
          <p:nvPr/>
        </p:nvSpPr>
        <p:spPr>
          <a:xfrm>
            <a:off x="1110734" y="2509439"/>
            <a:ext cx="13087707" cy="197525"/>
          </a:xfrm>
          <a:prstGeom prst="rect">
            <a:avLst/>
          </a:prstGeom>
          <a:noFill/>
          <a:ln/>
        </p:spPr>
        <p:txBody>
          <a:bodyPr wrap="none" lIns="0" tIns="0" rIns="0" bIns="0" rtlCol="0" anchor="t"/>
          <a:lstStyle/>
          <a:p>
            <a:pPr marL="0" indent="0" algn="l">
              <a:lnSpc>
                <a:spcPts val="1550"/>
              </a:lnSpc>
              <a:buNone/>
            </a:pPr>
            <a:r>
              <a:rPr lang="en-US" sz="1200" dirty="0">
                <a:latin typeface="Times New Roman" panose="02020603050405020304" pitchFamily="18" charset="0"/>
                <a:ea typeface="Mukta Light" pitchFamily="34" charset="-122"/>
                <a:cs typeface="Times New Roman" panose="02020603050405020304" pitchFamily="18" charset="0"/>
              </a:rPr>
              <a:t>Complete implementation: grayscale conversion, resizing, normalization, and .pts landmark file parsing</a:t>
            </a:r>
            <a:endParaRPr lang="en-US" sz="1200" dirty="0">
              <a:latin typeface="Times New Roman" panose="02020603050405020304" pitchFamily="18" charset="0"/>
              <a:cs typeface="Times New Roman" panose="02020603050405020304" pitchFamily="18" charset="0"/>
            </a:endParaRPr>
          </a:p>
        </p:txBody>
      </p:sp>
      <p:sp>
        <p:nvSpPr>
          <p:cNvPr id="14" name="Shape 10"/>
          <p:cNvSpPr/>
          <p:nvPr/>
        </p:nvSpPr>
        <p:spPr>
          <a:xfrm>
            <a:off x="925711" y="3189644"/>
            <a:ext cx="123349" cy="555308"/>
          </a:xfrm>
          <a:prstGeom prst="roundRect">
            <a:avLst>
              <a:gd name="adj" fmla="val 42032"/>
            </a:avLst>
          </a:prstGeom>
          <a:solidFill>
            <a:srgbClr val="542C49"/>
          </a:solidFill>
          <a:ln w="7620">
            <a:solidFill>
              <a:srgbClr val="6D4562"/>
            </a:solidFill>
            <a:prstDash val="solid"/>
          </a:ln>
        </p:spPr>
      </p:sp>
      <p:sp>
        <p:nvSpPr>
          <p:cNvPr id="15" name="Shape 11"/>
          <p:cNvSpPr/>
          <p:nvPr/>
        </p:nvSpPr>
        <p:spPr>
          <a:xfrm>
            <a:off x="802243" y="3108562"/>
            <a:ext cx="370284" cy="370284"/>
          </a:xfrm>
          <a:prstGeom prst="roundRect">
            <a:avLst>
              <a:gd name="adj" fmla="val 123473"/>
            </a:avLst>
          </a:prstGeom>
          <a:solidFill>
            <a:srgbClr val="542C49"/>
          </a:solidFill>
          <a:ln w="7620">
            <a:solidFill>
              <a:srgbClr val="6D4562"/>
            </a:solidFill>
            <a:prstDash val="solid"/>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755" y="3201074"/>
            <a:ext cx="185142" cy="185142"/>
          </a:xfrm>
          <a:prstGeom prst="rect">
            <a:avLst/>
          </a:prstGeom>
        </p:spPr>
      </p:pic>
      <p:sp>
        <p:nvSpPr>
          <p:cNvPr id="17" name="Text 12"/>
          <p:cNvSpPr/>
          <p:nvPr/>
        </p:nvSpPr>
        <p:spPr>
          <a:xfrm>
            <a:off x="1295876" y="3127850"/>
            <a:ext cx="1371600" cy="171450"/>
          </a:xfrm>
          <a:prstGeom prst="rect">
            <a:avLst/>
          </a:prstGeom>
          <a:noFill/>
          <a:ln/>
        </p:spPr>
        <p:txBody>
          <a:bodyPr wrap="none" lIns="0" tIns="0" rIns="0" bIns="0" rtlCol="0" anchor="t"/>
          <a:lstStyle/>
          <a:p>
            <a:pPr marL="0" indent="0" algn="l">
              <a:lnSpc>
                <a:spcPts val="1350"/>
              </a:lnSpc>
              <a:buNone/>
            </a:pPr>
            <a:r>
              <a:rPr lang="en-US" sz="1600" dirty="0">
                <a:latin typeface="Times New Roman" panose="02020603050405020304" pitchFamily="18" charset="0"/>
                <a:ea typeface="Prompt Medium" pitchFamily="34" charset="-122"/>
                <a:cs typeface="Times New Roman" panose="02020603050405020304" pitchFamily="18" charset="0"/>
              </a:rPr>
              <a:t>Data Loader Built</a:t>
            </a:r>
            <a:endParaRPr lang="en-US" sz="1600" dirty="0">
              <a:latin typeface="Times New Roman" panose="02020603050405020304" pitchFamily="18" charset="0"/>
              <a:cs typeface="Times New Roman" panose="02020603050405020304" pitchFamily="18" charset="0"/>
            </a:endParaRPr>
          </a:p>
        </p:txBody>
      </p:sp>
      <p:sp>
        <p:nvSpPr>
          <p:cNvPr id="18" name="Text 13"/>
          <p:cNvSpPr/>
          <p:nvPr/>
        </p:nvSpPr>
        <p:spPr>
          <a:xfrm>
            <a:off x="1295876" y="3373357"/>
            <a:ext cx="12902565" cy="197525"/>
          </a:xfrm>
          <a:prstGeom prst="rect">
            <a:avLst/>
          </a:prstGeom>
          <a:noFill/>
          <a:ln/>
        </p:spPr>
        <p:txBody>
          <a:bodyPr wrap="none" lIns="0" tIns="0" rIns="0" bIns="0" rtlCol="0" anchor="t"/>
          <a:lstStyle/>
          <a:p>
            <a:pPr marL="0" indent="0" algn="l">
              <a:lnSpc>
                <a:spcPts val="1550"/>
              </a:lnSpc>
              <a:buNone/>
            </a:pPr>
            <a:r>
              <a:rPr lang="en-US" sz="1200" dirty="0">
                <a:latin typeface="Times New Roman" panose="02020603050405020304" pitchFamily="18" charset="0"/>
                <a:ea typeface="Mukta Light" pitchFamily="34" charset="-122"/>
                <a:cs typeface="Times New Roman" panose="02020603050405020304" pitchFamily="18" charset="0"/>
              </a:rPr>
              <a:t>TensorFlow data pipeline successfully configured for efficient batch processing</a:t>
            </a:r>
            <a:endParaRPr lang="en-US" sz="1200" dirty="0">
              <a:latin typeface="Times New Roman" panose="02020603050405020304" pitchFamily="18" charset="0"/>
              <a:cs typeface="Times New Roman" panose="02020603050405020304" pitchFamily="18" charset="0"/>
            </a:endParaRPr>
          </a:p>
        </p:txBody>
      </p:sp>
      <p:sp>
        <p:nvSpPr>
          <p:cNvPr id="19" name="Shape 14"/>
          <p:cNvSpPr/>
          <p:nvPr/>
        </p:nvSpPr>
        <p:spPr>
          <a:xfrm>
            <a:off x="1110853" y="4053561"/>
            <a:ext cx="123349" cy="555308"/>
          </a:xfrm>
          <a:prstGeom prst="roundRect">
            <a:avLst>
              <a:gd name="adj" fmla="val 42032"/>
            </a:avLst>
          </a:prstGeom>
          <a:solidFill>
            <a:srgbClr val="542C49"/>
          </a:solidFill>
          <a:ln w="7620">
            <a:solidFill>
              <a:srgbClr val="6D4562"/>
            </a:solidFill>
            <a:prstDash val="solid"/>
          </a:ln>
        </p:spPr>
      </p:sp>
      <p:sp>
        <p:nvSpPr>
          <p:cNvPr id="20" name="Shape 15"/>
          <p:cNvSpPr/>
          <p:nvPr/>
        </p:nvSpPr>
        <p:spPr>
          <a:xfrm>
            <a:off x="987385" y="3972479"/>
            <a:ext cx="370284" cy="370284"/>
          </a:xfrm>
          <a:prstGeom prst="roundRect">
            <a:avLst>
              <a:gd name="adj" fmla="val 123473"/>
            </a:avLst>
          </a:prstGeom>
          <a:solidFill>
            <a:srgbClr val="542C49"/>
          </a:solidFill>
          <a:ln w="7620">
            <a:solidFill>
              <a:srgbClr val="6D4562"/>
            </a:solidFill>
            <a:prstDash val="solid"/>
          </a:ln>
        </p:spPr>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9897" y="4064991"/>
            <a:ext cx="185142" cy="185142"/>
          </a:xfrm>
          <a:prstGeom prst="rect">
            <a:avLst/>
          </a:prstGeom>
        </p:spPr>
      </p:pic>
      <p:sp>
        <p:nvSpPr>
          <p:cNvPr id="22" name="Text 16"/>
          <p:cNvSpPr/>
          <p:nvPr/>
        </p:nvSpPr>
        <p:spPr>
          <a:xfrm>
            <a:off x="1481018" y="3991768"/>
            <a:ext cx="1371600" cy="171450"/>
          </a:xfrm>
          <a:prstGeom prst="rect">
            <a:avLst/>
          </a:prstGeom>
          <a:noFill/>
          <a:ln/>
        </p:spPr>
        <p:txBody>
          <a:bodyPr wrap="none" lIns="0" tIns="0" rIns="0" bIns="0" rtlCol="0" anchor="t"/>
          <a:lstStyle/>
          <a:p>
            <a:pPr marL="0" indent="0" algn="l">
              <a:lnSpc>
                <a:spcPts val="1350"/>
              </a:lnSpc>
              <a:buNone/>
            </a:pPr>
            <a:r>
              <a:rPr lang="en-US" sz="1600" dirty="0">
                <a:latin typeface="Times New Roman" panose="02020603050405020304" pitchFamily="18" charset="0"/>
                <a:ea typeface="Prompt Medium" pitchFamily="34" charset="-122"/>
                <a:cs typeface="Times New Roman" panose="02020603050405020304" pitchFamily="18" charset="0"/>
              </a:rPr>
              <a:t>Model Architecture</a:t>
            </a:r>
            <a:endParaRPr lang="en-US" sz="1600" dirty="0">
              <a:latin typeface="Times New Roman" panose="02020603050405020304" pitchFamily="18" charset="0"/>
              <a:cs typeface="Times New Roman" panose="02020603050405020304" pitchFamily="18" charset="0"/>
            </a:endParaRPr>
          </a:p>
        </p:txBody>
      </p:sp>
      <p:sp>
        <p:nvSpPr>
          <p:cNvPr id="23" name="Text 17"/>
          <p:cNvSpPr/>
          <p:nvPr/>
        </p:nvSpPr>
        <p:spPr>
          <a:xfrm>
            <a:off x="1481018" y="4237274"/>
            <a:ext cx="12717423" cy="197525"/>
          </a:xfrm>
          <a:prstGeom prst="rect">
            <a:avLst/>
          </a:prstGeom>
          <a:noFill/>
          <a:ln/>
        </p:spPr>
        <p:txBody>
          <a:bodyPr wrap="none" lIns="0" tIns="0" rIns="0" bIns="0" rtlCol="0" anchor="t"/>
          <a:lstStyle/>
          <a:p>
            <a:pPr marL="0" indent="0" algn="l">
              <a:lnSpc>
                <a:spcPts val="1550"/>
              </a:lnSpc>
              <a:buNone/>
            </a:pPr>
            <a:r>
              <a:rPr lang="en-US" sz="1200" dirty="0">
                <a:latin typeface="Times New Roman" panose="02020603050405020304" pitchFamily="18" charset="0"/>
                <a:ea typeface="Mukta Light" pitchFamily="34" charset="-122"/>
                <a:cs typeface="Times New Roman" panose="02020603050405020304" pitchFamily="18" charset="0"/>
              </a:rPr>
              <a:t>ResNet-18 structure implemented with modified regression head for landmark prediction</a:t>
            </a:r>
            <a:endParaRPr lang="en-US" sz="1200" dirty="0">
              <a:latin typeface="Times New Roman" panose="02020603050405020304" pitchFamily="18" charset="0"/>
              <a:cs typeface="Times New Roman" panose="02020603050405020304" pitchFamily="18" charset="0"/>
            </a:endParaRPr>
          </a:p>
        </p:txBody>
      </p:sp>
      <p:sp>
        <p:nvSpPr>
          <p:cNvPr id="24" name="Shape 18"/>
          <p:cNvSpPr/>
          <p:nvPr/>
        </p:nvSpPr>
        <p:spPr>
          <a:xfrm>
            <a:off x="925711" y="4917479"/>
            <a:ext cx="123349" cy="555308"/>
          </a:xfrm>
          <a:prstGeom prst="roundRect">
            <a:avLst>
              <a:gd name="adj" fmla="val 42032"/>
            </a:avLst>
          </a:prstGeom>
          <a:solidFill>
            <a:srgbClr val="542C49"/>
          </a:solidFill>
          <a:ln w="7620">
            <a:solidFill>
              <a:srgbClr val="6D4562"/>
            </a:solidFill>
            <a:prstDash val="solid"/>
          </a:ln>
        </p:spPr>
      </p:sp>
      <p:sp>
        <p:nvSpPr>
          <p:cNvPr id="25" name="Shape 19"/>
          <p:cNvSpPr/>
          <p:nvPr/>
        </p:nvSpPr>
        <p:spPr>
          <a:xfrm>
            <a:off x="802243" y="4836397"/>
            <a:ext cx="370284" cy="370284"/>
          </a:xfrm>
          <a:prstGeom prst="roundRect">
            <a:avLst>
              <a:gd name="adj" fmla="val 123473"/>
            </a:avLst>
          </a:prstGeom>
          <a:solidFill>
            <a:srgbClr val="542C49"/>
          </a:solidFill>
          <a:ln w="7620">
            <a:solidFill>
              <a:srgbClr val="6D4562"/>
            </a:solidFill>
            <a:prstDash val="solid"/>
          </a:ln>
        </p:spPr>
      </p:sp>
      <p:pic>
        <p:nvPicPr>
          <p:cNvPr id="2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4755" y="4928908"/>
            <a:ext cx="185142" cy="185142"/>
          </a:xfrm>
          <a:prstGeom prst="rect">
            <a:avLst/>
          </a:prstGeom>
        </p:spPr>
      </p:pic>
      <p:sp>
        <p:nvSpPr>
          <p:cNvPr id="27" name="Text 20"/>
          <p:cNvSpPr/>
          <p:nvPr/>
        </p:nvSpPr>
        <p:spPr>
          <a:xfrm>
            <a:off x="1295876" y="4855685"/>
            <a:ext cx="1371600" cy="171450"/>
          </a:xfrm>
          <a:prstGeom prst="rect">
            <a:avLst/>
          </a:prstGeom>
          <a:noFill/>
          <a:ln/>
        </p:spPr>
        <p:txBody>
          <a:bodyPr wrap="none" lIns="0" tIns="0" rIns="0" bIns="0" rtlCol="0" anchor="t"/>
          <a:lstStyle/>
          <a:p>
            <a:pPr marL="0" indent="0" algn="l">
              <a:lnSpc>
                <a:spcPts val="1350"/>
              </a:lnSpc>
              <a:buNone/>
            </a:pPr>
            <a:r>
              <a:rPr lang="en-US" sz="1600" dirty="0">
                <a:latin typeface="Times New Roman" panose="02020603050405020304" pitchFamily="18" charset="0"/>
                <a:ea typeface="Prompt Medium" pitchFamily="34" charset="-122"/>
                <a:cs typeface="Times New Roman" panose="02020603050405020304" pitchFamily="18" charset="0"/>
              </a:rPr>
              <a:t>Initial Training</a:t>
            </a:r>
            <a:endParaRPr lang="en-US" sz="1600" dirty="0">
              <a:latin typeface="Times New Roman" panose="02020603050405020304" pitchFamily="18" charset="0"/>
              <a:cs typeface="Times New Roman" panose="02020603050405020304" pitchFamily="18" charset="0"/>
            </a:endParaRPr>
          </a:p>
        </p:txBody>
      </p:sp>
      <p:sp>
        <p:nvSpPr>
          <p:cNvPr id="28" name="Text 21"/>
          <p:cNvSpPr/>
          <p:nvPr/>
        </p:nvSpPr>
        <p:spPr>
          <a:xfrm>
            <a:off x="1295876" y="5101192"/>
            <a:ext cx="12902565" cy="197525"/>
          </a:xfrm>
          <a:prstGeom prst="rect">
            <a:avLst/>
          </a:prstGeom>
          <a:noFill/>
          <a:ln/>
        </p:spPr>
        <p:txBody>
          <a:bodyPr wrap="none" lIns="0" tIns="0" rIns="0" bIns="0" rtlCol="0" anchor="t"/>
          <a:lstStyle/>
          <a:p>
            <a:pPr marL="0" indent="0" algn="l">
              <a:lnSpc>
                <a:spcPts val="1550"/>
              </a:lnSpc>
              <a:buNone/>
            </a:pPr>
            <a:r>
              <a:rPr lang="en-US" sz="1200" dirty="0">
                <a:latin typeface="Times New Roman" panose="02020603050405020304" pitchFamily="18" charset="0"/>
                <a:ea typeface="Mukta Light" pitchFamily="34" charset="-122"/>
                <a:cs typeface="Times New Roman" panose="02020603050405020304" pitchFamily="18" charset="0"/>
              </a:rPr>
              <a:t>Training initiated on sample dataset showing correct learning patterns with decreasing loss</a:t>
            </a:r>
            <a:endParaRPr lang="en-US" sz="1200" dirty="0">
              <a:latin typeface="Times New Roman" panose="02020603050405020304" pitchFamily="18" charset="0"/>
              <a:cs typeface="Times New Roman" panose="02020603050405020304" pitchFamily="18" charset="0"/>
            </a:endParaRPr>
          </a:p>
        </p:txBody>
      </p:sp>
      <p:sp>
        <p:nvSpPr>
          <p:cNvPr id="29" name="Text 22"/>
          <p:cNvSpPr/>
          <p:nvPr/>
        </p:nvSpPr>
        <p:spPr>
          <a:xfrm>
            <a:off x="431959" y="5735081"/>
            <a:ext cx="1645920" cy="205621"/>
          </a:xfrm>
          <a:prstGeom prst="rect">
            <a:avLst/>
          </a:prstGeom>
          <a:noFill/>
          <a:ln/>
        </p:spPr>
        <p:txBody>
          <a:bodyPr wrap="none" lIns="0" tIns="0" rIns="0" bIns="0" rtlCol="0" anchor="t"/>
          <a:lstStyle/>
          <a:p>
            <a:pPr marL="0" indent="0" algn="l">
              <a:lnSpc>
                <a:spcPts val="1600"/>
              </a:lnSpc>
              <a:buNone/>
            </a:pPr>
            <a:r>
              <a:rPr lang="en-US" sz="2000" dirty="0">
                <a:latin typeface="Times New Roman" panose="02020603050405020304" pitchFamily="18" charset="0"/>
                <a:ea typeface="Prompt Medium" pitchFamily="34" charset="-122"/>
                <a:cs typeface="Times New Roman" panose="02020603050405020304" pitchFamily="18" charset="0"/>
              </a:rPr>
              <a:t>Validation Success</a:t>
            </a:r>
            <a:endParaRPr lang="en-US" sz="2000" dirty="0">
              <a:latin typeface="Times New Roman" panose="02020603050405020304" pitchFamily="18" charset="0"/>
              <a:cs typeface="Times New Roman" panose="02020603050405020304" pitchFamily="18" charset="0"/>
            </a:endParaRPr>
          </a:p>
        </p:txBody>
      </p:sp>
      <p:sp>
        <p:nvSpPr>
          <p:cNvPr id="30" name="Text 23"/>
          <p:cNvSpPr/>
          <p:nvPr/>
        </p:nvSpPr>
        <p:spPr>
          <a:xfrm>
            <a:off x="431959" y="6064050"/>
            <a:ext cx="6732746" cy="197525"/>
          </a:xfrm>
          <a:prstGeom prst="rect">
            <a:avLst/>
          </a:prstGeom>
          <a:noFill/>
          <a:ln/>
        </p:spPr>
        <p:txBody>
          <a:bodyPr wrap="none" lIns="0" tIns="0" rIns="0" bIns="0" rtlCol="0" anchor="t"/>
          <a:lstStyle/>
          <a:p>
            <a:pPr marL="342900" indent="-342900" algn="l">
              <a:lnSpc>
                <a:spcPts val="1550"/>
              </a:lnSpc>
              <a:buSzPct val="100000"/>
              <a:buChar char="•"/>
            </a:pPr>
            <a:r>
              <a:rPr lang="en-US" sz="1200" dirty="0">
                <a:latin typeface="Times New Roman" panose="02020603050405020304" pitchFamily="18" charset="0"/>
                <a:ea typeface="Mukta Light" pitchFamily="34" charset="-122"/>
                <a:cs typeface="Times New Roman" panose="02020603050405020304" pitchFamily="18" charset="0"/>
              </a:rPr>
              <a:t>Model correctly overfits small samples (10-20 images)</a:t>
            </a:r>
            <a:endParaRPr lang="en-US" sz="1200" dirty="0">
              <a:latin typeface="Times New Roman" panose="02020603050405020304" pitchFamily="18" charset="0"/>
              <a:cs typeface="Times New Roman" panose="02020603050405020304" pitchFamily="18" charset="0"/>
            </a:endParaRPr>
          </a:p>
        </p:txBody>
      </p:sp>
      <p:sp>
        <p:nvSpPr>
          <p:cNvPr id="31" name="Text 24"/>
          <p:cNvSpPr/>
          <p:nvPr/>
        </p:nvSpPr>
        <p:spPr>
          <a:xfrm>
            <a:off x="431959" y="6304676"/>
            <a:ext cx="6732746" cy="197525"/>
          </a:xfrm>
          <a:prstGeom prst="rect">
            <a:avLst/>
          </a:prstGeom>
          <a:noFill/>
          <a:ln/>
        </p:spPr>
        <p:txBody>
          <a:bodyPr wrap="none" lIns="0" tIns="0" rIns="0" bIns="0" rtlCol="0" anchor="t"/>
          <a:lstStyle/>
          <a:p>
            <a:pPr marL="342900" indent="-342900" algn="l">
              <a:lnSpc>
                <a:spcPts val="1550"/>
              </a:lnSpc>
              <a:buSzPct val="100000"/>
              <a:buChar char="•"/>
            </a:pPr>
            <a:r>
              <a:rPr lang="en-US" sz="1200" dirty="0">
                <a:latin typeface="Times New Roman" panose="02020603050405020304" pitchFamily="18" charset="0"/>
                <a:ea typeface="Mukta Light" pitchFamily="34" charset="-122"/>
                <a:cs typeface="Times New Roman" panose="02020603050405020304" pitchFamily="18" charset="0"/>
              </a:rPr>
              <a:t>Confirms proper implementation and learning capability</a:t>
            </a:r>
            <a:endParaRPr lang="en-US" sz="1200" dirty="0">
              <a:latin typeface="Times New Roman" panose="02020603050405020304" pitchFamily="18" charset="0"/>
              <a:cs typeface="Times New Roman" panose="02020603050405020304" pitchFamily="18" charset="0"/>
            </a:endParaRPr>
          </a:p>
        </p:txBody>
      </p:sp>
      <p:sp>
        <p:nvSpPr>
          <p:cNvPr id="32" name="Text 25"/>
          <p:cNvSpPr/>
          <p:nvPr/>
        </p:nvSpPr>
        <p:spPr>
          <a:xfrm>
            <a:off x="431959" y="6545301"/>
            <a:ext cx="6732746" cy="197525"/>
          </a:xfrm>
          <a:prstGeom prst="rect">
            <a:avLst/>
          </a:prstGeom>
          <a:noFill/>
          <a:ln/>
        </p:spPr>
        <p:txBody>
          <a:bodyPr wrap="none" lIns="0" tIns="0" rIns="0" bIns="0" rtlCol="0" anchor="t"/>
          <a:lstStyle/>
          <a:p>
            <a:pPr marL="342900" indent="-342900" algn="l">
              <a:lnSpc>
                <a:spcPts val="1550"/>
              </a:lnSpc>
              <a:buSzPct val="100000"/>
              <a:buChar char="•"/>
            </a:pPr>
            <a:r>
              <a:rPr lang="en-US" sz="1200" dirty="0">
                <a:latin typeface="Times New Roman" panose="02020603050405020304" pitchFamily="18" charset="0"/>
                <a:ea typeface="Mukta Light" pitchFamily="34" charset="-122"/>
                <a:cs typeface="Times New Roman" panose="02020603050405020304" pitchFamily="18" charset="0"/>
              </a:rPr>
              <a:t>Loss curves show expected convergence behavior</a:t>
            </a:r>
            <a:endParaRPr lang="en-US" sz="1200" dirty="0">
              <a:latin typeface="Times New Roman" panose="02020603050405020304" pitchFamily="18" charset="0"/>
              <a:cs typeface="Times New Roman" panose="02020603050405020304" pitchFamily="18" charset="0"/>
            </a:endParaRPr>
          </a:p>
        </p:txBody>
      </p:sp>
      <p:pic>
        <p:nvPicPr>
          <p:cNvPr id="33" name="Image 5" descr="preencoded.png"/>
          <p:cNvPicPr>
            <a:picLocks noChangeAspect="1"/>
          </p:cNvPicPr>
          <p:nvPr/>
        </p:nvPicPr>
        <p:blipFill>
          <a:blip r:embed="rId13"/>
          <a:stretch>
            <a:fillRect/>
          </a:stretch>
        </p:blipFill>
        <p:spPr>
          <a:xfrm>
            <a:off x="7987897" y="1160142"/>
            <a:ext cx="5716792" cy="571679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990</Words>
  <Application>Microsoft Office PowerPoint</Application>
  <PresentationFormat>Custom</PresentationFormat>
  <Paragraphs>167</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Prompt Medium</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BHARGAV CHALLA</cp:lastModifiedBy>
  <cp:revision>4</cp:revision>
  <dcterms:created xsi:type="dcterms:W3CDTF">2025-12-08T13:42:48Z</dcterms:created>
  <dcterms:modified xsi:type="dcterms:W3CDTF">2025-12-10T02:29:40Z</dcterms:modified>
</cp:coreProperties>
</file>